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305" r:id="rId3"/>
    <p:sldId id="304" r:id="rId4"/>
    <p:sldId id="307" r:id="rId5"/>
    <p:sldId id="286" r:id="rId6"/>
    <p:sldId id="287" r:id="rId7"/>
    <p:sldId id="288" r:id="rId8"/>
    <p:sldId id="265" r:id="rId9"/>
    <p:sldId id="306" r:id="rId10"/>
    <p:sldId id="268" r:id="rId11"/>
    <p:sldId id="297" r:id="rId12"/>
    <p:sldId id="298" r:id="rId13"/>
    <p:sldId id="269" r:id="rId14"/>
    <p:sldId id="270" r:id="rId15"/>
    <p:sldId id="290" r:id="rId16"/>
    <p:sldId id="289" r:id="rId17"/>
    <p:sldId id="300" r:id="rId18"/>
    <p:sldId id="301" r:id="rId19"/>
    <p:sldId id="302" r:id="rId20"/>
    <p:sldId id="303" r:id="rId21"/>
    <p:sldId id="273" r:id="rId22"/>
    <p:sldId id="274" r:id="rId23"/>
    <p:sldId id="275" r:id="rId24"/>
    <p:sldId id="260" r:id="rId25"/>
    <p:sldId id="261" r:id="rId26"/>
    <p:sldId id="299" r:id="rId27"/>
    <p:sldId id="276" r:id="rId28"/>
    <p:sldId id="277" r:id="rId29"/>
    <p:sldId id="278" r:id="rId30"/>
    <p:sldId id="279" r:id="rId31"/>
    <p:sldId id="291" r:id="rId32"/>
    <p:sldId id="292" r:id="rId33"/>
    <p:sldId id="293" r:id="rId34"/>
    <p:sldId id="294" r:id="rId35"/>
    <p:sldId id="295" r:id="rId36"/>
    <p:sldId id="296" r:id="rId37"/>
    <p:sldId id="281" r:id="rId38"/>
    <p:sldId id="282" r:id="rId39"/>
    <p:sldId id="283" r:id="rId40"/>
    <p:sldId id="284" r:id="rId41"/>
    <p:sldId id="285" r:id="rId42"/>
    <p:sldId id="257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13D4-D740-4451-9CC9-1BB2A65FB9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07D1B-54D1-41BA-A710-51816C2FBA9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B83CDF-B155-422E-9F4B-E2B5874571BE}" type="slidenum">
              <a:rPr lang="en-GB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GB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27BFB7E-32E5-4365-80D2-208C4CAF75C7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94BC9-CB8E-4E5A-815D-77280FBDF65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3A067-7922-4DE7-9B97-278739E53AA5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4F965-801D-45D3-829C-43CFD8F3E68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1E635-3B31-4164-8F79-15DA2F370A9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90433-8369-4709-A360-13851E4AE55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CF2B6-95DD-4F72-B7FA-76E18D6D6CF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167A-2E3F-4029-8EE2-ED27002D6A0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D039563-2A9F-420F-BE48-A3F9C099BA4B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6A8B2-5387-40FC-9AED-C5C0883FE76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A313C-EE9E-443C-8365-D6A8F02C534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501DC-222B-4949-9343-F6C854D8FC0E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30BF8-B36F-41B8-9DCF-DB3DC006C3F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57B83-C7A7-4D26-8EBE-2648D315D74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43599-6F05-4227-A012-B6AF9D2BC49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48F82-CA4E-474E-99B0-159ED0C343A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85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94275" cy="4156075"/>
          </a:xfrm>
          <a:noFill/>
          <a:ln/>
        </p:spPr>
        <p:txBody>
          <a:bodyPr/>
          <a:lstStyle/>
          <a:p>
            <a:r>
              <a:rPr lang="fr-FR" smtClean="0"/>
              <a:t>Tango est un bus logiciel, et on vient clipser des éléments dessus. L’élément de base s’appelle un Device Server</a:t>
            </a:r>
          </a:p>
          <a:p>
            <a:r>
              <a:rPr lang="fr-FR" smtClean="0"/>
              <a:t>Un DS: c’est un server logiciel qui gère un équipement HW. c’est le representant logiciel du HW</a:t>
            </a:r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D8CC547-615B-4CD0-AA24-B1E765FB5184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53EDDA2-3C10-4E4D-8F75-1860E1DD9D7B}" type="slidenum">
              <a:rPr lang="en-GB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32</a:t>
            </a:fld>
            <a:endParaRPr lang="en-GB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5AE65E8-5185-485A-9415-78AF57341A6B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53688A4-710B-4C41-9BBA-67E31E0AAAE1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83674D-CC91-4425-9907-697CAF92DF22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ED363FC-18E0-40D7-83DB-8F02AED0C1F8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A5624BA-DF41-4021-9CEB-F3D5BA86F9AA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36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787A-1267-46BE-8A0F-80568F0C0C1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52FF1-FF8A-4290-8848-3C8862DA4E7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3C1A-BD2F-415D-BBBD-B1CE55A57F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D393C-CA79-439A-A9BC-E6C63C1E9F4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711D5-5A6C-4186-846E-D66444556C8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E2042-5B4D-4727-B0D2-977FD8F5E3F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F3746-81F4-4C2E-936A-18FE72880C0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7DD1B3-C99E-40DB-821B-F5387D8088D5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22A9B-4B5A-4305-B478-7372AE5F0D1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087D6-E871-40FC-BBF4-97198C5B1F6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85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94275" cy="4156075"/>
          </a:xfrm>
          <a:noFill/>
          <a:ln/>
        </p:spPr>
        <p:txBody>
          <a:bodyPr/>
          <a:lstStyle/>
          <a:p>
            <a:r>
              <a:rPr lang="fr-FR" smtClean="0"/>
              <a:t>Tango est un bus logiciel, et on vient clipser des éléments dessus. L’élément de base s’appelle un Device Server</a:t>
            </a:r>
          </a:p>
          <a:p>
            <a:r>
              <a:rPr lang="fr-FR" smtClean="0"/>
              <a:t>Un DS: c’est un server logiciel qui gère un équipement HW. c’est le representant logiciel du HW</a:t>
            </a:r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154D2-E1AE-45DB-A1E3-413CFAF980F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4259-9156-46AD-929A-276211C6399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924549" y="684046"/>
            <a:ext cx="501371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935" y="4342523"/>
            <a:ext cx="5026529" cy="419635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3AB7F-585E-4B4A-99E9-08DA4E7D854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85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94275" cy="4156075"/>
          </a:xfrm>
          <a:noFill/>
          <a:ln/>
        </p:spPr>
        <p:txBody>
          <a:bodyPr/>
          <a:lstStyle/>
          <a:p>
            <a:r>
              <a:rPr lang="fr-FR" smtClean="0"/>
              <a:t>L’interface c’est la partie « visible » du device server</a:t>
            </a:r>
          </a:p>
          <a:p>
            <a:r>
              <a:rPr lang="fr-FR" smtClean="0"/>
              <a:t>Attributs: principalement une grandeur quantifiable</a:t>
            </a:r>
          </a:p>
          <a:p>
            <a:endParaRPr lang="fr-FR" smtClean="0"/>
          </a:p>
          <a:p>
            <a:r>
              <a:rPr lang="fr-FR" smtClean="0"/>
              <a:t>Commande: non quantifiable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 </a:t>
            </a:r>
            <a:r>
              <a:rPr lang="en-US" err="1"/>
              <a:t>Chaize</a:t>
            </a:r>
            <a:r>
              <a:rPr lang="en-US"/>
              <a:t>, Accelerator Control Unit ESRF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5FF9-3324-4DAE-8D28-61E28AD4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1"/>
            <a:ext cx="7502525" cy="455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9901-2ACF-4024-81BC-31487E7B7311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tango-controls.org/download" TargetMode="Externa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48.png"/><Relationship Id="rId5" Type="http://schemas.openxmlformats.org/officeDocument/2006/relationships/image" Target="../media/image60.png"/><Relationship Id="rId15" Type="http://schemas.openxmlformats.org/officeDocument/2006/relationships/image" Target="../media/image68.jpeg"/><Relationship Id="rId10" Type="http://schemas.openxmlformats.org/officeDocument/2006/relationships/image" Target="../media/image64.jpeg"/><Relationship Id="rId4" Type="http://schemas.openxmlformats.org/officeDocument/2006/relationships/image" Target="../media/image59.png"/><Relationship Id="rId9" Type="http://schemas.openxmlformats.org/officeDocument/2006/relationships/image" Target="../media/image63.jpeg"/><Relationship Id="rId1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717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717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567E0-A91D-4CB6-A3E2-552AF1F7DA5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905000"/>
          </a:xfrm>
        </p:spPr>
        <p:txBody>
          <a:bodyPr/>
          <a:lstStyle/>
          <a:p>
            <a:pPr eaLnBrk="1" hangingPunct="1"/>
            <a:r>
              <a:rPr lang="en-US" smtClean="0"/>
              <a:t>Overview of TANGO</a:t>
            </a:r>
          </a:p>
          <a:p>
            <a:pPr eaLnBrk="1" hangingPunct="1"/>
            <a:r>
              <a:rPr lang="en-US" smtClean="0"/>
              <a:t>Control system</a:t>
            </a: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2362200" y="480060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E</a:t>
            </a:r>
            <a:r>
              <a:rPr lang="en-US" sz="1000" b="1" dirty="0"/>
              <a:t>UROPEAN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S</a:t>
            </a:r>
            <a:r>
              <a:rPr lang="en-US" sz="1000" b="1" dirty="0"/>
              <a:t>YNCHROTRON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R</a:t>
            </a:r>
            <a:r>
              <a:rPr lang="en-US" sz="1000" b="1" dirty="0"/>
              <a:t>ADIATION</a:t>
            </a:r>
            <a:r>
              <a:rPr lang="en-US" sz="2000" b="1" dirty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F</a:t>
            </a:r>
            <a:r>
              <a:rPr lang="en-US" sz="1000" b="1" dirty="0" smtClean="0"/>
              <a:t>ACILITY</a:t>
            </a:r>
            <a:endParaRPr lang="en-US" sz="2000" b="1" dirty="0"/>
          </a:p>
        </p:txBody>
      </p:sp>
      <p:pic>
        <p:nvPicPr>
          <p:cNvPr id="18" name="Picture 17" descr="TANGO_Tag_line_cou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http://www.tango-controls.org/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C36203-F03D-4311-9484-FD598D4B744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9" name="AutoShape 2"/>
          <p:cNvSpPr>
            <a:spLocks noChangeArrowheads="1"/>
          </p:cNvSpPr>
          <p:nvPr/>
        </p:nvSpPr>
        <p:spPr bwMode="auto">
          <a:xfrm>
            <a:off x="801688" y="1793875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2722563" y="1768475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 software Bus</a:t>
            </a:r>
            <a:r>
              <a:rPr lang="fr-FR" sz="1800" b="1" i="1">
                <a:latin typeface="Arial" charset="0"/>
              </a:rPr>
              <a:t> 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841875" y="3560763"/>
            <a:ext cx="831850" cy="8223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5267325" y="2122488"/>
            <a:ext cx="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2219325" y="3560763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Device class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4841875" y="3175000"/>
            <a:ext cx="831850" cy="55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5673725" y="3103563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Interface</a:t>
            </a:r>
          </a:p>
        </p:txBody>
      </p:sp>
      <p:sp>
        <p:nvSpPr>
          <p:cNvPr id="11276" name="AutoShape 9"/>
          <p:cNvSpPr>
            <a:spLocks/>
          </p:cNvSpPr>
          <p:nvPr/>
        </p:nvSpPr>
        <p:spPr bwMode="auto">
          <a:xfrm>
            <a:off x="4216400" y="3175000"/>
            <a:ext cx="488950" cy="1208088"/>
          </a:xfrm>
          <a:prstGeom prst="leftBrace">
            <a:avLst>
              <a:gd name="adj1" fmla="val 205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0"/>
          <p:cNvSpPr>
            <a:spLocks noChangeArrowheads="1"/>
          </p:cNvSpPr>
          <p:nvPr/>
        </p:nvSpPr>
        <p:spPr bwMode="auto">
          <a:xfrm>
            <a:off x="4841875" y="5011738"/>
            <a:ext cx="831850" cy="84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1"/>
          <p:cNvSpPr>
            <a:spLocks noChangeShapeType="1"/>
          </p:cNvSpPr>
          <p:nvPr/>
        </p:nvSpPr>
        <p:spPr bwMode="auto">
          <a:xfrm>
            <a:off x="5267325" y="4383088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9" name="Text Box 12"/>
          <p:cNvSpPr txBox="1">
            <a:spLocks noChangeArrowheads="1"/>
          </p:cNvSpPr>
          <p:nvPr/>
        </p:nvSpPr>
        <p:spPr bwMode="auto">
          <a:xfrm>
            <a:off x="4924425" y="51974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HW</a:t>
            </a:r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5757863" y="519747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(motor…)</a:t>
            </a: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762000" y="2438400"/>
            <a:ext cx="419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>
                <a:latin typeface="Arial" charset="0"/>
                <a:cs typeface="Arial" charset="0"/>
              </a:rPr>
              <a:t>The device is a remote object</a:t>
            </a: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914400" y="4648200"/>
            <a:ext cx="3352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Standard interface for hardware equipment or service</a:t>
            </a:r>
            <a:endParaRPr lang="en-GB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524000" y="60960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>
                <a:solidFill>
                  <a:schemeClr val="tx2"/>
                </a:solidFill>
              </a:rPr>
              <a:t>The fundamental brick of TANGO is the </a:t>
            </a:r>
            <a:r>
              <a:rPr lang="en-US" sz="3600" b="1">
                <a:solidFill>
                  <a:schemeClr val="tx2"/>
                </a:solidFill>
              </a:rPr>
              <a:t>Device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25706-B4F8-4D92-B72A-8993A9E261A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524000" y="304800"/>
            <a:ext cx="72009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</a:rPr>
              <a:t>Some device(s)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808" y="1442120"/>
            <a:ext cx="7089775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5939408" y="4794920"/>
            <a:ext cx="914400" cy="9144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4415408" y="5709320"/>
            <a:ext cx="15621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One device</a:t>
            </a: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4644008" y="908720"/>
            <a:ext cx="15621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One device</a:t>
            </a:r>
          </a:p>
        </p:txBody>
      </p:sp>
      <p:sp>
        <p:nvSpPr>
          <p:cNvPr id="10249" name="Oval 6"/>
          <p:cNvSpPr>
            <a:spLocks noChangeArrowheads="1"/>
          </p:cNvSpPr>
          <p:nvPr/>
        </p:nvSpPr>
        <p:spPr bwMode="auto">
          <a:xfrm>
            <a:off x="3348608" y="2356520"/>
            <a:ext cx="1219200" cy="16002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 flipV="1">
            <a:off x="5939408" y="5704558"/>
            <a:ext cx="228600" cy="39052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H="1">
            <a:off x="4410646" y="1365920"/>
            <a:ext cx="1381125" cy="10668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Oval 9"/>
          <p:cNvSpPr>
            <a:spLocks noChangeArrowheads="1"/>
          </p:cNvSpPr>
          <p:nvPr/>
        </p:nvSpPr>
        <p:spPr bwMode="auto">
          <a:xfrm>
            <a:off x="1977008" y="2508920"/>
            <a:ext cx="914400" cy="8382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1355725" y="955675"/>
            <a:ext cx="15621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One device</a:t>
            </a:r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>
            <a:off x="2053208" y="1289720"/>
            <a:ext cx="304800" cy="11430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29F67-52E5-4965-874D-AC9466B7AE1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104900" y="304800"/>
            <a:ext cx="80391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</a:rPr>
              <a:t>A sophisticated device (RF cavity)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0928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Oval 3"/>
          <p:cNvSpPr>
            <a:spLocks noChangeArrowheads="1"/>
          </p:cNvSpPr>
          <p:nvPr/>
        </p:nvSpPr>
        <p:spPr bwMode="auto">
          <a:xfrm>
            <a:off x="2286000" y="1981200"/>
            <a:ext cx="4953000" cy="22098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7756525" y="2860675"/>
            <a:ext cx="1173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another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4191000" cy="457200"/>
          </a:xfrm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A7E694-144A-472F-8106-F1535A9C05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1524000" y="1371600"/>
            <a:ext cx="567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>
                <a:latin typeface="Arial" charset="0"/>
              </a:rPr>
              <a:t>Example: motor interface:</a:t>
            </a: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1446213" y="1955800"/>
            <a:ext cx="3097212" cy="279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MOTOR: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1446213" y="2635250"/>
            <a:ext cx="30972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i="1">
                <a:solidFill>
                  <a:srgbClr val="FF0000"/>
                </a:solidFill>
                <a:latin typeface="Arial" charset="0"/>
              </a:rPr>
              <a:t>Commands</a:t>
            </a:r>
            <a:r>
              <a:rPr lang="fr-FR" sz="1800" b="1">
                <a:latin typeface="Arial" charset="0"/>
              </a:rPr>
              <a:t>: </a:t>
            </a:r>
            <a:r>
              <a:rPr lang="fr-FR" sz="1800">
                <a:latin typeface="Arial" charset="0"/>
              </a:rPr>
              <a:t>On(), Off(), …</a:t>
            </a:r>
          </a:p>
          <a:p>
            <a:pPr>
              <a:spcBef>
                <a:spcPct val="50000"/>
              </a:spcBef>
            </a:pPr>
            <a:r>
              <a:rPr lang="fr-FR" sz="1800" b="1" i="1">
                <a:solidFill>
                  <a:srgbClr val="FF0000"/>
                </a:solidFill>
                <a:latin typeface="Arial" charset="0"/>
              </a:rPr>
              <a:t>Attributes: </a:t>
            </a:r>
            <a:r>
              <a:rPr lang="fr-FR" sz="1800">
                <a:latin typeface="Arial" charset="0"/>
              </a:rPr>
              <a:t>Speed, Position</a:t>
            </a:r>
          </a:p>
          <a:p>
            <a:pPr>
              <a:spcBef>
                <a:spcPct val="50000"/>
              </a:spcBef>
            </a:pPr>
            <a:r>
              <a:rPr lang="fr-FR" sz="1800" b="1" i="1">
                <a:solidFill>
                  <a:srgbClr val="FF0000"/>
                </a:solidFill>
                <a:latin typeface="Arial" charset="0"/>
              </a:rPr>
              <a:t>State:</a:t>
            </a:r>
            <a:r>
              <a:rPr lang="fr-FR" sz="1800">
                <a:latin typeface="Arial" charset="0"/>
              </a:rPr>
              <a:t> On, Off, Alarm, Fault</a:t>
            </a:r>
          </a:p>
          <a:p>
            <a:pPr>
              <a:spcBef>
                <a:spcPct val="50000"/>
              </a:spcBef>
            </a:pPr>
            <a:endParaRPr lang="fr-FR" sz="1800">
              <a:latin typeface="Arial" charset="0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1446213" y="4371975"/>
            <a:ext cx="3097212" cy="154781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7"/>
          <p:cNvSpPr>
            <a:spLocks/>
          </p:cNvSpPr>
          <p:nvPr/>
        </p:nvSpPr>
        <p:spPr bwMode="auto">
          <a:xfrm>
            <a:off x="4833938" y="1981200"/>
            <a:ext cx="334962" cy="2398713"/>
          </a:xfrm>
          <a:prstGeom prst="rightBrace">
            <a:avLst>
              <a:gd name="adj1" fmla="val 596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408613" y="3000375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Interface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1931988" y="4697413"/>
            <a:ext cx="1849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i="1">
                <a:latin typeface="Arial" charset="0"/>
              </a:rPr>
              <a:t>Hardware control code</a:t>
            </a:r>
            <a:endParaRPr lang="fr-FR" sz="1800" i="1">
              <a:latin typeface="Arial" charset="0"/>
            </a:endParaRPr>
          </a:p>
        </p:txBody>
      </p:sp>
      <p:sp>
        <p:nvSpPr>
          <p:cNvPr id="220173" name="AutoShape 13"/>
          <p:cNvSpPr>
            <a:spLocks noChangeArrowheads="1"/>
          </p:cNvSpPr>
          <p:nvPr/>
        </p:nvSpPr>
        <p:spPr bwMode="auto">
          <a:xfrm>
            <a:off x="4494213" y="3381375"/>
            <a:ext cx="3124200" cy="1143000"/>
          </a:xfrm>
          <a:prstGeom prst="leftArrow">
            <a:avLst>
              <a:gd name="adj1" fmla="val 50000"/>
              <a:gd name="adj2" fmla="val 68333"/>
            </a:avLst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Automatic</a:t>
            </a:r>
          </a:p>
          <a:p>
            <a:r>
              <a:rPr lang="en-US"/>
              <a:t>code generator</a:t>
            </a:r>
          </a:p>
        </p:txBody>
      </p:sp>
      <p:sp>
        <p:nvSpPr>
          <p:cNvPr id="220174" name="AutoShape 14"/>
          <p:cNvSpPr>
            <a:spLocks noChangeArrowheads="1"/>
          </p:cNvSpPr>
          <p:nvPr/>
        </p:nvSpPr>
        <p:spPr bwMode="auto">
          <a:xfrm>
            <a:off x="4418013" y="4752975"/>
            <a:ext cx="3124200" cy="1371600"/>
          </a:xfrm>
          <a:prstGeom prst="leftArrow">
            <a:avLst>
              <a:gd name="adj1" fmla="val 50000"/>
              <a:gd name="adj2" fmla="val 56944"/>
            </a:avLst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To be written</a:t>
            </a:r>
          </a:p>
          <a:p>
            <a:r>
              <a:rPr lang="en-US"/>
              <a:t>By the programer</a:t>
            </a:r>
          </a:p>
        </p:txBody>
      </p:sp>
      <p:sp>
        <p:nvSpPr>
          <p:cNvPr id="12303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096000" cy="14478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TANGO devices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3" grpId="0" animBg="1" autoUpdateAnimBg="0"/>
      <p:bldP spid="22017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61AC9-14BD-4095-B480-B3C7AC84B29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devices</a:t>
            </a:r>
            <a:endParaRPr lang="en-US" sz="280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 Device can also interface complex systems</a:t>
            </a:r>
          </a:p>
          <a:p>
            <a:pPr marL="952500" lvl="1" indent="-419100" eaLnBrk="1" hangingPunct="1">
              <a:lnSpc>
                <a:spcPct val="90000"/>
              </a:lnSpc>
            </a:pPr>
            <a:r>
              <a:rPr lang="en-US" sz="2400" smtClean="0"/>
              <a:t>Hierarchical structure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990600" y="2971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2971800" y="2971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3581400"/>
            <a:ext cx="1600200" cy="609600"/>
            <a:chOff x="2237" y="3054"/>
            <a:chExt cx="672" cy="282"/>
          </a:xfrm>
        </p:grpSpPr>
        <p:sp>
          <p:nvSpPr>
            <p:cNvPr id="13361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62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2286000" y="32766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4495800" y="21336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066800" y="4419600"/>
            <a:ext cx="3657600" cy="762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95600" y="4724400"/>
            <a:ext cx="533400" cy="609600"/>
            <a:chOff x="2237" y="3054"/>
            <a:chExt cx="672" cy="282"/>
          </a:xfrm>
        </p:grpSpPr>
        <p:sp>
          <p:nvSpPr>
            <p:cNvPr id="13359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60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33600" y="4724400"/>
            <a:ext cx="533400" cy="609600"/>
            <a:chOff x="2237" y="3054"/>
            <a:chExt cx="672" cy="282"/>
          </a:xfrm>
        </p:grpSpPr>
        <p:sp>
          <p:nvSpPr>
            <p:cNvPr id="13357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8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219200" y="4724400"/>
            <a:ext cx="533400" cy="609600"/>
            <a:chOff x="2237" y="3054"/>
            <a:chExt cx="672" cy="282"/>
          </a:xfrm>
        </p:grpSpPr>
        <p:sp>
          <p:nvSpPr>
            <p:cNvPr id="13355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6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733800" y="4724400"/>
            <a:ext cx="533400" cy="609600"/>
            <a:chOff x="2237" y="3054"/>
            <a:chExt cx="672" cy="282"/>
          </a:xfrm>
        </p:grpSpPr>
        <p:sp>
          <p:nvSpPr>
            <p:cNvPr id="13353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4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2286000" y="5486400"/>
            <a:ext cx="2514600" cy="762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00400" y="5715000"/>
            <a:ext cx="533400" cy="609600"/>
            <a:chOff x="2237" y="3054"/>
            <a:chExt cx="672" cy="282"/>
          </a:xfrm>
        </p:grpSpPr>
        <p:sp>
          <p:nvSpPr>
            <p:cNvPr id="13351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2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3331" name="TextBox 35"/>
          <p:cNvSpPr txBox="1">
            <a:spLocks noChangeArrowheads="1"/>
          </p:cNvSpPr>
          <p:nvPr/>
        </p:nvSpPr>
        <p:spPr bwMode="auto">
          <a:xfrm>
            <a:off x="3733800" y="3810000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Macro device: e.g. Accelerator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65625" y="4800600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 devices: e.g. powersupplies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41825" y="5791200"/>
            <a:ext cx="448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 devices: e.g. ADC, modbus…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514600" y="5715000"/>
            <a:ext cx="533400" cy="609600"/>
            <a:chOff x="2237" y="3054"/>
            <a:chExt cx="672" cy="282"/>
          </a:xfrm>
        </p:grpSpPr>
        <p:sp>
          <p:nvSpPr>
            <p:cNvPr id="13349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0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86200" y="5715000"/>
            <a:ext cx="533400" cy="609600"/>
            <a:chOff x="2237" y="3054"/>
            <a:chExt cx="672" cy="282"/>
          </a:xfrm>
        </p:grpSpPr>
        <p:sp>
          <p:nvSpPr>
            <p:cNvPr id="13347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48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cxnSp>
        <p:nvCxnSpPr>
          <p:cNvPr id="46" name="Straight Connector 45"/>
          <p:cNvCxnSpPr>
            <a:cxnSpLocks noChangeShapeType="1"/>
            <a:stCxn id="13361" idx="2"/>
            <a:endCxn id="19" idx="0"/>
          </p:cNvCxnSpPr>
          <p:nvPr/>
        </p:nvCxnSpPr>
        <p:spPr bwMode="auto">
          <a:xfrm rot="16200000" flipH="1">
            <a:off x="2758282" y="4282281"/>
            <a:ext cx="228600" cy="46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Straight Connector 50"/>
          <p:cNvCxnSpPr>
            <a:cxnSpLocks noChangeShapeType="1"/>
            <a:endCxn id="13356" idx="0"/>
          </p:cNvCxnSpPr>
          <p:nvPr/>
        </p:nvCxnSpPr>
        <p:spPr bwMode="auto">
          <a:xfrm rot="5400000">
            <a:off x="1390650" y="45910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2266950" y="45910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5400000">
            <a:off x="3028950" y="45910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5400000">
            <a:off x="3867150" y="45910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7" name="Straight Connector 56"/>
          <p:cNvCxnSpPr>
            <a:cxnSpLocks noChangeShapeType="1"/>
            <a:endCxn id="13348" idx="0"/>
          </p:cNvCxnSpPr>
          <p:nvPr/>
        </p:nvCxnSpPr>
        <p:spPr bwMode="auto">
          <a:xfrm rot="16200000" flipH="1">
            <a:off x="3924300" y="5486400"/>
            <a:ext cx="381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9" name="Straight Connector 58"/>
          <p:cNvCxnSpPr>
            <a:cxnSpLocks noChangeShapeType="1"/>
            <a:endCxn id="13352" idx="0"/>
          </p:cNvCxnSpPr>
          <p:nvPr/>
        </p:nvCxnSpPr>
        <p:spPr bwMode="auto">
          <a:xfrm rot="16200000" flipH="1">
            <a:off x="3162300" y="5410200"/>
            <a:ext cx="381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5400000">
            <a:off x="2800350" y="55816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344" name="Line 9"/>
          <p:cNvSpPr>
            <a:spLocks noChangeShapeType="1"/>
          </p:cNvSpPr>
          <p:nvPr/>
        </p:nvSpPr>
        <p:spPr bwMode="auto">
          <a:xfrm>
            <a:off x="5029200" y="27432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5" name="Rectangle 14"/>
          <p:cNvSpPr>
            <a:spLocks noChangeArrowheads="1"/>
          </p:cNvSpPr>
          <p:nvPr/>
        </p:nvSpPr>
        <p:spPr bwMode="auto">
          <a:xfrm>
            <a:off x="5943600" y="21336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13346" name="Line 9"/>
          <p:cNvSpPr>
            <a:spLocks noChangeShapeType="1"/>
          </p:cNvSpPr>
          <p:nvPr/>
        </p:nvSpPr>
        <p:spPr bwMode="auto">
          <a:xfrm>
            <a:off x="6553200" y="27432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4" descr="http://www.synchrotron-soleil.fr/images/Image/Instrumentation/Ampli-solide/Figur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3450"/>
            <a:ext cx="48228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 descr="C:\Users\chaize\Desktop\Gravit\operator.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1092200"/>
            <a:ext cx="4787900" cy="2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31800" y="425450"/>
            <a:ext cx="8226425" cy="882650"/>
          </a:xfrm>
        </p:spPr>
        <p:txBody>
          <a:bodyPr/>
          <a:lstStyle/>
          <a:p>
            <a:pPr eaLnBrk="1" hangingPunct="1"/>
            <a:r>
              <a:rPr lang="en-US" sz="4000" smtClean="0"/>
              <a:t>Managing complexity simply</a:t>
            </a:r>
            <a:endParaRPr lang="en-GB" sz="4000" smtClean="0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596900" y="1435100"/>
            <a:ext cx="8043863" cy="3867150"/>
          </a:xfrm>
        </p:spPr>
        <p:txBody>
          <a:bodyPr/>
          <a:lstStyle/>
          <a:p>
            <a:pPr eaLnBrk="1" hangingPunct="1"/>
            <a:r>
              <a:rPr lang="en-GB" sz="2000" smtClean="0"/>
              <a:t>Hierarchical structures ideal</a:t>
            </a:r>
            <a:br>
              <a:rPr lang="en-GB" sz="2000" smtClean="0"/>
            </a:br>
            <a:r>
              <a:rPr lang="en-GB" sz="2000" smtClean="0"/>
              <a:t>for managing complex systems</a:t>
            </a:r>
          </a:p>
        </p:txBody>
      </p:sp>
      <p:sp>
        <p:nvSpPr>
          <p:cNvPr id="122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DB6150-BC56-4B1D-A05B-9E863952AEB1}" type="slidenum">
              <a:rPr lang="en-GB" smtClean="0">
                <a:latin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34150" y="4597400"/>
            <a:ext cx="1403350" cy="19716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39900" y="4673600"/>
            <a:ext cx="6226175" cy="1946275"/>
            <a:chOff x="714348" y="4000504"/>
            <a:chExt cx="6858048" cy="242889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714348" y="4000504"/>
              <a:ext cx="5143536" cy="2428892"/>
              <a:chOff x="500034" y="4000504"/>
              <a:chExt cx="5143536" cy="242889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00034" y="4000504"/>
                <a:ext cx="5156651" cy="242889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5058" y="5569576"/>
                <a:ext cx="1519542" cy="643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ADC</a:t>
                </a:r>
              </a:p>
              <a:p>
                <a:pPr algn="ctr">
                  <a:defRPr/>
                </a:pPr>
                <a:r>
                  <a:rPr lang="en-US" sz="1200" dirty="0"/>
                  <a:t>Measurements</a:t>
                </a:r>
                <a:endParaRPr lang="en-GB" sz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57058" y="5642879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Interlocks</a:t>
                </a:r>
              </a:p>
              <a:p>
                <a:pPr algn="ctr">
                  <a:defRPr/>
                </a:pPr>
                <a:r>
                  <a:rPr lang="en-US" sz="1400" dirty="0"/>
                  <a:t>fast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9059" y="5642879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Interlocks</a:t>
                </a:r>
              </a:p>
              <a:p>
                <a:pPr algn="ctr">
                  <a:defRPr/>
                </a:pPr>
                <a:r>
                  <a:rPr lang="en-US" sz="1400" dirty="0"/>
                  <a:t>slow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56853" y="4929665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Driver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72240" y="4929665"/>
                <a:ext cx="1428614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Dummy Load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43727" y="4216450"/>
                <a:ext cx="1428615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SSA</a:t>
                </a:r>
              </a:p>
            </p:txBody>
          </p:sp>
          <p:sp>
            <p:nvSpPr>
              <p:cNvPr id="12329" name="TextBox 18"/>
              <p:cNvSpPr txBox="1">
                <a:spLocks noChangeArrowheads="1"/>
              </p:cNvSpPr>
              <p:nvPr/>
            </p:nvSpPr>
            <p:spPr bwMode="auto">
              <a:xfrm>
                <a:off x="785786" y="4143380"/>
                <a:ext cx="625420" cy="390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4x</a:t>
                </a:r>
                <a:endParaRPr lang="en-GB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143782" y="4143147"/>
              <a:ext cx="1428614" cy="57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Low Level RF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3782" y="4856362"/>
              <a:ext cx="1428614" cy="5745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 280V PS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3782" y="5573538"/>
              <a:ext cx="1428614" cy="57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Wave Guide</a:t>
              </a:r>
            </a:p>
            <a:p>
              <a:pPr algn="ctr">
                <a:defRPr/>
              </a:pPr>
              <a:r>
                <a:rPr lang="en-US" sz="1400" dirty="0"/>
                <a:t>Switches 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538788" y="3232150"/>
            <a:ext cx="1571625" cy="1081088"/>
            <a:chOff x="4929190" y="2214554"/>
            <a:chExt cx="1571636" cy="1143008"/>
          </a:xfrm>
        </p:grpSpPr>
        <p:sp>
          <p:nvSpPr>
            <p:cNvPr id="21" name="Rectangle 20"/>
            <p:cNvSpPr/>
            <p:nvPr/>
          </p:nvSpPr>
          <p:spPr>
            <a:xfrm>
              <a:off x="5000627" y="2214554"/>
              <a:ext cx="1428760" cy="572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Sequencer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29190" y="2857391"/>
              <a:ext cx="1571636" cy="500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Python Sequences</a:t>
              </a:r>
              <a:endParaRPr lang="en-GB" sz="1400" dirty="0"/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970338" y="3422650"/>
            <a:ext cx="1428750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1400" dirty="0"/>
              <a:t>High Level</a:t>
            </a:r>
          </a:p>
          <a:p>
            <a:pPr algn="ctr">
              <a:defRPr/>
            </a:pPr>
            <a:r>
              <a:rPr lang="en-US" sz="1400" dirty="0"/>
              <a:t>SSA</a:t>
            </a:r>
          </a:p>
        </p:txBody>
      </p:sp>
      <p:cxnSp>
        <p:nvCxnSpPr>
          <p:cNvPr id="25" name="Straight Connector 24"/>
          <p:cNvCxnSpPr>
            <a:stCxn id="10" idx="1"/>
            <a:endCxn id="23" idx="2"/>
          </p:cNvCxnSpPr>
          <p:nvPr/>
        </p:nvCxnSpPr>
        <p:spPr bwMode="auto">
          <a:xfrm flipH="1" flipV="1">
            <a:off x="4684713" y="3962400"/>
            <a:ext cx="1984375" cy="16271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1"/>
            <a:endCxn id="23" idx="2"/>
          </p:cNvCxnSpPr>
          <p:nvPr/>
        </p:nvCxnSpPr>
        <p:spPr bwMode="auto">
          <a:xfrm flipH="1" flipV="1">
            <a:off x="4684713" y="3962400"/>
            <a:ext cx="1984375" cy="10541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1" idx="1"/>
          </p:cNvCxnSpPr>
          <p:nvPr/>
        </p:nvCxnSpPr>
        <p:spPr bwMode="auto">
          <a:xfrm flipV="1">
            <a:off x="5399088" y="3503613"/>
            <a:ext cx="211137" cy="18891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3" idx="0"/>
          </p:cNvCxnSpPr>
          <p:nvPr/>
        </p:nvCxnSpPr>
        <p:spPr bwMode="auto">
          <a:xfrm flipH="1">
            <a:off x="4684713" y="3175000"/>
            <a:ext cx="65087" cy="2476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0"/>
            <a:endCxn id="23" idx="2"/>
          </p:cNvCxnSpPr>
          <p:nvPr/>
        </p:nvCxnSpPr>
        <p:spPr bwMode="auto">
          <a:xfrm flipV="1">
            <a:off x="3879850" y="3962400"/>
            <a:ext cx="804863" cy="884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  <a:endCxn id="23" idx="2"/>
          </p:cNvCxnSpPr>
          <p:nvPr/>
        </p:nvCxnSpPr>
        <p:spPr bwMode="auto">
          <a:xfrm flipH="1" flipV="1">
            <a:off x="4684713" y="3962400"/>
            <a:ext cx="1984375" cy="2200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4"/>
            <a:endCxn id="12313" idx="0"/>
          </p:cNvCxnSpPr>
          <p:nvPr/>
        </p:nvCxnSpPr>
        <p:spPr bwMode="auto">
          <a:xfrm>
            <a:off x="6324600" y="4313238"/>
            <a:ext cx="871538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12" idx="0"/>
          </p:cNvCxnSpPr>
          <p:nvPr/>
        </p:nvCxnSpPr>
        <p:spPr bwMode="auto">
          <a:xfrm flipH="1">
            <a:off x="4075113" y="4313238"/>
            <a:ext cx="22494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087813" y="2519363"/>
            <a:ext cx="1584325" cy="50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1400" dirty="0"/>
              <a:t>GUI</a:t>
            </a:r>
            <a:endParaRPr lang="en-GB" sz="1400" dirty="0"/>
          </a:p>
        </p:txBody>
      </p:sp>
      <p:sp>
        <p:nvSpPr>
          <p:cNvPr id="12308" name="AutoShape 4"/>
          <p:cNvSpPr>
            <a:spLocks noChangeArrowheads="1"/>
          </p:cNvSpPr>
          <p:nvPr/>
        </p:nvSpPr>
        <p:spPr bwMode="auto">
          <a:xfrm>
            <a:off x="6596063" y="5233988"/>
            <a:ext cx="1304925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09" name="AutoShape 4"/>
          <p:cNvSpPr>
            <a:spLocks noChangeArrowheads="1"/>
          </p:cNvSpPr>
          <p:nvPr/>
        </p:nvSpPr>
        <p:spPr bwMode="auto">
          <a:xfrm>
            <a:off x="2195513" y="5840413"/>
            <a:ext cx="3676650" cy="130175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0" name="AutoShape 4"/>
          <p:cNvSpPr>
            <a:spLocks noChangeArrowheads="1"/>
          </p:cNvSpPr>
          <p:nvPr/>
        </p:nvSpPr>
        <p:spPr bwMode="auto">
          <a:xfrm>
            <a:off x="1981200" y="5248275"/>
            <a:ext cx="3676650" cy="13176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1" name="AutoShape 4"/>
          <p:cNvSpPr>
            <a:spLocks noChangeArrowheads="1"/>
          </p:cNvSpPr>
          <p:nvPr/>
        </p:nvSpPr>
        <p:spPr bwMode="auto">
          <a:xfrm>
            <a:off x="6608763" y="5775325"/>
            <a:ext cx="1304925" cy="13176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2" name="AutoShape 4"/>
          <p:cNvSpPr>
            <a:spLocks noChangeArrowheads="1"/>
          </p:cNvSpPr>
          <p:nvPr/>
        </p:nvSpPr>
        <p:spPr bwMode="auto">
          <a:xfrm>
            <a:off x="4330700" y="3014663"/>
            <a:ext cx="1306513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3" name="AutoShape 4"/>
          <p:cNvSpPr>
            <a:spLocks noChangeArrowheads="1"/>
          </p:cNvSpPr>
          <p:nvPr/>
        </p:nvSpPr>
        <p:spPr bwMode="auto">
          <a:xfrm>
            <a:off x="6542088" y="4464050"/>
            <a:ext cx="1306512" cy="130175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4" name="AutoShape 4"/>
          <p:cNvSpPr>
            <a:spLocks noChangeArrowheads="1"/>
          </p:cNvSpPr>
          <p:nvPr/>
        </p:nvSpPr>
        <p:spPr bwMode="auto">
          <a:xfrm>
            <a:off x="2998788" y="4716463"/>
            <a:ext cx="1698625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8089900" y="2971800"/>
            <a:ext cx="304800" cy="351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140450" y="1141413"/>
            <a:ext cx="2024063" cy="2092325"/>
            <a:chOff x="6624488" y="1259557"/>
            <a:chExt cx="2232248" cy="2304256"/>
          </a:xfrm>
        </p:grpSpPr>
        <p:sp>
          <p:nvSpPr>
            <p:cNvPr id="1087" name="AutoShape 4"/>
            <p:cNvSpPr>
              <a:spLocks noChangeArrowheads="1"/>
            </p:cNvSpPr>
            <p:nvPr/>
          </p:nvSpPr>
          <p:spPr bwMode="auto">
            <a:xfrm rot="5400000">
              <a:off x="7128544" y="2987749"/>
              <a:ext cx="1008112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88" name="Rectangle 14"/>
            <p:cNvSpPr>
              <a:spLocks noChangeArrowheads="1"/>
            </p:cNvSpPr>
            <p:nvPr/>
          </p:nvSpPr>
          <p:spPr bwMode="auto">
            <a:xfrm>
              <a:off x="6624488" y="2699717"/>
              <a:ext cx="2232248" cy="2796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1300"/>
                <a:t>Tango binding</a:t>
              </a:r>
            </a:p>
          </p:txBody>
        </p:sp>
        <p:pic>
          <p:nvPicPr>
            <p:cNvPr id="108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4488" y="1475581"/>
              <a:ext cx="223224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0" name="Rectangle 14"/>
            <p:cNvSpPr>
              <a:spLocks noChangeArrowheads="1"/>
            </p:cNvSpPr>
            <p:nvPr/>
          </p:nvSpPr>
          <p:spPr bwMode="auto">
            <a:xfrm>
              <a:off x="6624488" y="1259557"/>
              <a:ext cx="2232248" cy="2796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1300"/>
                <a:t>Industrial SCADA</a:t>
              </a:r>
            </a:p>
          </p:txBody>
        </p:sp>
      </p:grp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4375944" y="2645569"/>
            <a:ext cx="914400" cy="1317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481263" y="1338263"/>
            <a:ext cx="1111250" cy="1830387"/>
            <a:chOff x="2736056" y="1475581"/>
            <a:chExt cx="1224657" cy="2016224"/>
          </a:xfrm>
        </p:grpSpPr>
        <p:sp>
          <p:nvSpPr>
            <p:cNvPr id="1085" name="AutoShape 4"/>
            <p:cNvSpPr>
              <a:spLocks noChangeArrowheads="1"/>
            </p:cNvSpPr>
            <p:nvPr/>
          </p:nvSpPr>
          <p:spPr bwMode="auto">
            <a:xfrm rot="5400000">
              <a:off x="2844068" y="2951745"/>
              <a:ext cx="936104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2736056" y="1475581"/>
            <a:ext cx="1224657" cy="1228808"/>
          </p:xfrm>
          <a:graphic>
            <a:graphicData uri="http://schemas.openxmlformats.org/presentationml/2006/ole">
              <p:oleObj spid="_x0000_s49154" name="Photo Editor Photo" r:id="rId5" imgW="3761905" imgH="3780952" progId="">
                <p:embed/>
              </p:oleObj>
            </a:graphicData>
          </a:graphic>
        </p:graphicFrame>
        <p:sp>
          <p:nvSpPr>
            <p:cNvPr id="1086" name="Rectangle 14"/>
            <p:cNvSpPr>
              <a:spLocks noChangeArrowheads="1"/>
            </p:cNvSpPr>
            <p:nvPr/>
          </p:nvSpPr>
          <p:spPr bwMode="auto">
            <a:xfrm>
              <a:off x="2736056" y="2699717"/>
              <a:ext cx="1224136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Tango </a:t>
              </a:r>
            </a:p>
            <a:p>
              <a:r>
                <a:rPr lang="en-US" sz="1300"/>
                <a:t>binding</a:t>
              </a:r>
            </a:p>
          </p:txBody>
        </p:sp>
      </p:grp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195263" y="3101975"/>
            <a:ext cx="8361362" cy="522288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FBD3D69-FD41-447E-A034-2B48FAD252D7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750888"/>
          </a:xfrm>
        </p:spPr>
        <p:txBody>
          <a:bodyPr/>
          <a:lstStyle/>
          <a:p>
            <a:pPr eaLnBrk="1" hangingPunct="1"/>
            <a:r>
              <a:rPr lang="en-US" sz="2900" smtClean="0"/>
              <a:t>TANGO as a bridge</a:t>
            </a:r>
            <a:endParaRPr lang="en-US" sz="220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1438" y="31019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TANGO Software Bus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19138" y="3624263"/>
            <a:ext cx="914400" cy="1698625"/>
            <a:chOff x="791840" y="3995861"/>
            <a:chExt cx="1008112" cy="1872208"/>
          </a:xfrm>
        </p:grpSpPr>
        <p:sp>
          <p:nvSpPr>
            <p:cNvPr id="1081" name="AutoShape 4"/>
            <p:cNvSpPr>
              <a:spLocks noChangeArrowheads="1"/>
            </p:cNvSpPr>
            <p:nvPr/>
          </p:nvSpPr>
          <p:spPr bwMode="auto">
            <a:xfrm rot="5400000">
              <a:off x="287784" y="4859957"/>
              <a:ext cx="1872208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91840" y="4211885"/>
              <a:ext cx="1008112" cy="864096"/>
              <a:chOff x="2237" y="3054"/>
              <a:chExt cx="1184" cy="761"/>
            </a:xfrm>
          </p:grpSpPr>
          <p:sp>
            <p:nvSpPr>
              <p:cNvPr id="2063" name="Rectangle 7"/>
              <p:cNvSpPr>
                <a:spLocks noChangeArrowheads="1"/>
              </p:cNvSpPr>
              <p:nvPr/>
            </p:nvSpPr>
            <p:spPr bwMode="auto">
              <a:xfrm>
                <a:off x="2237" y="3297"/>
                <a:ext cx="1176" cy="5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 </a:t>
                </a:r>
              </a:p>
            </p:txBody>
          </p:sp>
          <p:sp>
            <p:nvSpPr>
              <p:cNvPr id="1084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68313" y="4670425"/>
            <a:ext cx="1371600" cy="1274763"/>
            <a:chOff x="7475513" y="5724086"/>
            <a:chExt cx="864095" cy="756090"/>
          </a:xfrm>
        </p:grpSpPr>
        <p:sp>
          <p:nvSpPr>
            <p:cNvPr id="1079" name="Oval 10"/>
            <p:cNvSpPr>
              <a:spLocks noChangeAspect="1" noChangeArrowheads="1"/>
            </p:cNvSpPr>
            <p:nvPr/>
          </p:nvSpPr>
          <p:spPr bwMode="auto">
            <a:xfrm>
              <a:off x="7475513" y="5724086"/>
              <a:ext cx="864095" cy="7560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</p:txBody>
        </p:sp>
        <p:pic>
          <p:nvPicPr>
            <p:cNvPr id="1080" name="Picture 14" descr="logoepi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6690" y="5827157"/>
              <a:ext cx="585445" cy="60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3852863" y="1273175"/>
            <a:ext cx="1765300" cy="14366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r>
              <a:rPr lang="en-US" sz="1300"/>
              <a:t>TANGO</a:t>
            </a:r>
          </a:p>
          <a:p>
            <a:pPr algn="ctr"/>
            <a:r>
              <a:rPr lang="en-US" sz="1300"/>
              <a:t>JAVA/C++/Python</a:t>
            </a:r>
          </a:p>
          <a:p>
            <a:pPr algn="ctr"/>
            <a:r>
              <a:rPr lang="en-US" sz="1300"/>
              <a:t>clients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5263" y="6042025"/>
            <a:ext cx="2286000" cy="554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30" tIns="45715" rIns="91430" bIns="45715">
            <a:spAutoFit/>
          </a:bodyPr>
          <a:lstStyle/>
          <a:p>
            <a:pPr eaLnBrk="0">
              <a:spcBef>
                <a:spcPct val="50000"/>
              </a:spcBef>
            </a:pPr>
            <a:r>
              <a:rPr kumimoji="1" lang="en-US" sz="1500"/>
              <a:t>Build a TANGO object from a set of channels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52463" y="1338263"/>
            <a:ext cx="935037" cy="1763712"/>
            <a:chOff x="1273946" y="1475581"/>
            <a:chExt cx="1030310" cy="1944216"/>
          </a:xfrm>
        </p:grpSpPr>
        <p:sp>
          <p:nvSpPr>
            <p:cNvPr id="1076" name="AutoShape 4"/>
            <p:cNvSpPr>
              <a:spLocks noChangeArrowheads="1"/>
            </p:cNvSpPr>
            <p:nvPr/>
          </p:nvSpPr>
          <p:spPr bwMode="auto">
            <a:xfrm rot="5400000">
              <a:off x="1295896" y="2843733"/>
              <a:ext cx="1008112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pic>
          <p:nvPicPr>
            <p:cNvPr id="1077" name="Picture 6" descr="lab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73946" y="1475581"/>
              <a:ext cx="103006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8" name="Rectangle 14"/>
            <p:cNvSpPr>
              <a:spLocks noChangeArrowheads="1"/>
            </p:cNvSpPr>
            <p:nvPr/>
          </p:nvSpPr>
          <p:spPr bwMode="auto">
            <a:xfrm>
              <a:off x="1295896" y="2771725"/>
              <a:ext cx="1008360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Tango </a:t>
              </a:r>
            </a:p>
            <a:p>
              <a:r>
                <a:rPr lang="en-US" sz="1300"/>
                <a:t>binding</a:t>
              </a:r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60350" y="3101975"/>
            <a:ext cx="26781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Object oriented layer above EPICS…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416175" y="3624263"/>
            <a:ext cx="1176338" cy="2417762"/>
            <a:chOff x="2808064" y="3995861"/>
            <a:chExt cx="1296144" cy="2664296"/>
          </a:xfrm>
        </p:grpSpPr>
        <p:sp>
          <p:nvSpPr>
            <p:cNvPr id="1068" name="AutoShape 4"/>
            <p:cNvSpPr>
              <a:spLocks noChangeArrowheads="1"/>
            </p:cNvSpPr>
            <p:nvPr/>
          </p:nvSpPr>
          <p:spPr bwMode="auto">
            <a:xfrm rot="5400000">
              <a:off x="2304008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808064" y="5075981"/>
              <a:ext cx="1224136" cy="1008112"/>
              <a:chOff x="2232000" y="5075981"/>
              <a:chExt cx="1296144" cy="1080120"/>
            </a:xfrm>
          </p:grpSpPr>
          <p:sp>
            <p:nvSpPr>
              <p:cNvPr id="1074" name="Oval 10"/>
              <p:cNvSpPr>
                <a:spLocks noChangeArrowheads="1"/>
              </p:cNvSpPr>
              <p:nvPr/>
            </p:nvSpPr>
            <p:spPr bwMode="auto">
              <a:xfrm>
                <a:off x="2232000" y="5075981"/>
                <a:ext cx="1296144" cy="108012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00794" tIns="50397" rIns="100794" bIns="50397" anchor="ctr"/>
              <a:lstStyle/>
              <a:p>
                <a:pPr algn="ctr"/>
                <a:r>
                  <a:rPr lang="en-US" sz="2400">
                    <a:solidFill>
                      <a:schemeClr val="bg2"/>
                    </a:solidFill>
                  </a:rPr>
                  <a:t> </a:t>
                </a:r>
                <a:endParaRPr lang="en-US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/>
                  <a:t>server</a:t>
                </a:r>
              </a:p>
            </p:txBody>
          </p:sp>
          <p:pic>
            <p:nvPicPr>
              <p:cNvPr id="1075" name="Picture 18" descr="C:\My Documents\pcapac2005\opc_logo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48024" y="5364013"/>
                <a:ext cx="979662" cy="31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952080" y="4139877"/>
              <a:ext cx="1008112" cy="864096"/>
              <a:chOff x="2237" y="3054"/>
              <a:chExt cx="1184" cy="761"/>
            </a:xfrm>
          </p:grpSpPr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  </a:t>
                </a:r>
              </a:p>
            </p:txBody>
          </p:sp>
          <p:sp>
            <p:nvSpPr>
              <p:cNvPr id="1073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71" name="Rectangle 14"/>
            <p:cNvSpPr>
              <a:spLocks noChangeArrowheads="1"/>
            </p:cNvSpPr>
            <p:nvPr/>
          </p:nvSpPr>
          <p:spPr bwMode="auto">
            <a:xfrm>
              <a:off x="2952080" y="6228109"/>
              <a:ext cx="1152128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 sz="1300"/>
            </a:p>
            <a:p>
              <a:r>
                <a:rPr lang="en-US" sz="1300"/>
                <a:t>PLC network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878513" y="3624263"/>
            <a:ext cx="1176337" cy="2613025"/>
            <a:chOff x="4680272" y="3995861"/>
            <a:chExt cx="1296144" cy="2880320"/>
          </a:xfrm>
        </p:grpSpPr>
        <p:sp>
          <p:nvSpPr>
            <p:cNvPr id="1062" name="AutoShape 4"/>
            <p:cNvSpPr>
              <a:spLocks noChangeArrowheads="1"/>
            </p:cNvSpPr>
            <p:nvPr/>
          </p:nvSpPr>
          <p:spPr bwMode="auto">
            <a:xfrm rot="5400000">
              <a:off x="4176216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63" name="Oval 10"/>
            <p:cNvSpPr>
              <a:spLocks noChangeArrowheads="1"/>
            </p:cNvSpPr>
            <p:nvPr/>
          </p:nvSpPr>
          <p:spPr bwMode="auto">
            <a:xfrm>
              <a:off x="4680272" y="507598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/>
                <a:t>Modbus</a:t>
              </a:r>
              <a:r>
                <a:rPr lang="en-US" sz="2400">
                  <a:solidFill>
                    <a:schemeClr val="bg2"/>
                  </a:solidFill>
                </a:rPr>
                <a:t> </a:t>
              </a:r>
              <a:endParaRPr lang="en-US">
                <a:solidFill>
                  <a:schemeClr val="bg2"/>
                </a:solidFill>
              </a:endParaRPr>
            </a:p>
            <a:p>
              <a:pPr algn="ctr"/>
              <a:r>
                <a:rPr lang="en-US"/>
                <a:t>server</a:t>
              </a: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824288" y="4139877"/>
              <a:ext cx="1008112" cy="864096"/>
              <a:chOff x="2237" y="3054"/>
              <a:chExt cx="1184" cy="761"/>
            </a:xfrm>
          </p:grpSpPr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67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65" name="Rectangle 14"/>
            <p:cNvSpPr>
              <a:spLocks noChangeArrowheads="1"/>
            </p:cNvSpPr>
            <p:nvPr/>
          </p:nvSpPr>
          <p:spPr bwMode="auto">
            <a:xfrm>
              <a:off x="4824288" y="6228109"/>
              <a:ext cx="1152128" cy="6480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PLC or </a:t>
              </a:r>
            </a:p>
            <a:p>
              <a:r>
                <a:rPr lang="en-US" sz="1300"/>
                <a:t>embedded </a:t>
              </a:r>
            </a:p>
            <a:p>
              <a:r>
                <a:rPr lang="en-US" sz="1300"/>
                <a:t>system</a:t>
              </a: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7315200" y="3624263"/>
            <a:ext cx="1241425" cy="2547937"/>
            <a:chOff x="7200552" y="3995861"/>
            <a:chExt cx="1368152" cy="2808312"/>
          </a:xfrm>
        </p:grpSpPr>
        <p:sp>
          <p:nvSpPr>
            <p:cNvPr id="1054" name="AutoShape 4"/>
            <p:cNvSpPr>
              <a:spLocks noChangeArrowheads="1"/>
            </p:cNvSpPr>
            <p:nvPr/>
          </p:nvSpPr>
          <p:spPr bwMode="auto">
            <a:xfrm rot="5400000">
              <a:off x="6624488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55" name="Oval 10"/>
            <p:cNvSpPr>
              <a:spLocks noChangeArrowheads="1"/>
            </p:cNvSpPr>
            <p:nvPr/>
          </p:nvSpPr>
          <p:spPr bwMode="auto">
            <a:xfrm>
              <a:off x="7200552" y="543602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</a:rPr>
                <a:t> 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56" name="Rectangle 14"/>
            <p:cNvSpPr>
              <a:spLocks noChangeArrowheads="1"/>
            </p:cNvSpPr>
            <p:nvPr/>
          </p:nvSpPr>
          <p:spPr bwMode="auto">
            <a:xfrm>
              <a:off x="7272560" y="5292005"/>
              <a:ext cx="1008112" cy="3600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Data socket</a:t>
              </a:r>
            </a:p>
            <a:p>
              <a:r>
                <a:rPr lang="en-US" sz="1300"/>
                <a:t>server</a:t>
              </a:r>
            </a:p>
          </p:txBody>
        </p:sp>
        <p:sp>
          <p:nvSpPr>
            <p:cNvPr id="1057" name="Rectangle 14"/>
            <p:cNvSpPr>
              <a:spLocks noChangeArrowheads="1"/>
            </p:cNvSpPr>
            <p:nvPr/>
          </p:nvSpPr>
          <p:spPr bwMode="auto">
            <a:xfrm>
              <a:off x="7200552" y="6372125"/>
              <a:ext cx="1368152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acquisition </a:t>
              </a:r>
            </a:p>
            <a:p>
              <a:r>
                <a:rPr lang="en-US" sz="1300"/>
                <a:t>system</a:t>
              </a:r>
            </a:p>
          </p:txBody>
        </p:sp>
        <p:pic>
          <p:nvPicPr>
            <p:cNvPr id="1058" name="Picture 6" descr="lab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0592" y="5724053"/>
              <a:ext cx="443023" cy="55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7272560" y="4139877"/>
              <a:ext cx="1008112" cy="864096"/>
              <a:chOff x="2237" y="3054"/>
              <a:chExt cx="1184" cy="761"/>
            </a:xfrm>
          </p:grpSpPr>
          <p:sp>
            <p:nvSpPr>
              <p:cNvPr id="65" name="Rectangle 7"/>
              <p:cNvSpPr>
                <a:spLocks noChangeArrowheads="1"/>
              </p:cNvSpPr>
              <p:nvPr/>
            </p:nvSpPr>
            <p:spPr bwMode="auto">
              <a:xfrm>
                <a:off x="2233" y="3297"/>
                <a:ext cx="1188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61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</p:grpSp>
      <p:pic>
        <p:nvPicPr>
          <p:cNvPr id="1043" name="Picture 18" descr="C:\Users\chaize\Desktop\Gravit\ELI\id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4625" y="1404938"/>
            <a:ext cx="15668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4244975" y="3624263"/>
            <a:ext cx="1176338" cy="2613025"/>
            <a:chOff x="4680272" y="3995861"/>
            <a:chExt cx="1296144" cy="2880320"/>
          </a:xfrm>
        </p:grpSpPr>
        <p:sp>
          <p:nvSpPr>
            <p:cNvPr id="1048" name="AutoShape 4"/>
            <p:cNvSpPr>
              <a:spLocks noChangeArrowheads="1"/>
            </p:cNvSpPr>
            <p:nvPr/>
          </p:nvSpPr>
          <p:spPr bwMode="auto">
            <a:xfrm rot="5400000">
              <a:off x="4176216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49" name="Oval 10"/>
            <p:cNvSpPr>
              <a:spLocks noChangeArrowheads="1"/>
            </p:cNvSpPr>
            <p:nvPr/>
          </p:nvSpPr>
          <p:spPr bwMode="auto">
            <a:xfrm>
              <a:off x="4680272" y="507598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/>
                <a:t>Hardware</a:t>
              </a:r>
            </a:p>
            <a:p>
              <a:pPr algn="ctr"/>
              <a:r>
                <a:rPr lang="en-US"/>
                <a:t>electronic</a:t>
              </a:r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4824288" y="4139877"/>
              <a:ext cx="1008112" cy="864096"/>
              <a:chOff x="2237" y="3054"/>
              <a:chExt cx="1184" cy="761"/>
            </a:xfrm>
          </p:grpSpPr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53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51" name="Rectangle 14"/>
            <p:cNvSpPr>
              <a:spLocks noChangeArrowheads="1"/>
            </p:cNvSpPr>
            <p:nvPr/>
          </p:nvSpPr>
          <p:spPr bwMode="auto">
            <a:xfrm>
              <a:off x="4824288" y="6228109"/>
              <a:ext cx="1152128" cy="6480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 sz="1300"/>
            </a:p>
          </p:txBody>
        </p:sp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716588"/>
            <a:ext cx="41592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7088" y="5716588"/>
            <a:ext cx="3810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6738" y="5780088"/>
            <a:ext cx="306387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1BFB8-89B5-4125-9D9F-13D2EC4D61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71475"/>
            <a:ext cx="7772400" cy="7032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Commands &amp; Attributes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772400" cy="4800600"/>
          </a:xfrm>
        </p:spPr>
        <p:txBody>
          <a:bodyPr>
            <a:normAutofit fontScale="92500"/>
          </a:bodyPr>
          <a:lstStyle/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 smtClean="0"/>
              <a:t>On the network a Tango device mainly has</a:t>
            </a:r>
          </a:p>
          <a:p>
            <a:pPr marL="738188" lvl="1" indent="-280988" eaLnBrk="1" hangingPunct="1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b="1" dirty="0" smtClean="0"/>
              <a:t>Command</a:t>
            </a:r>
            <a:r>
              <a:rPr lang="en-US" dirty="0" smtClean="0"/>
              <a:t>(s): Used to implement “action” on a device (switching ON a power supply)</a:t>
            </a:r>
          </a:p>
          <a:p>
            <a:pPr marL="738188" lvl="1" indent="-280988" eaLnBrk="1" hangingPunct="1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b="1" dirty="0" smtClean="0"/>
              <a:t>Attribute</a:t>
            </a:r>
            <a:r>
              <a:rPr lang="en-US" dirty="0" smtClean="0"/>
              <a:t>(s): Used for physical values (a motor position, a temperature, a spectrum, an matrix)</a:t>
            </a:r>
          </a:p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 smtClean="0"/>
              <a:t>Clients ask Tango devices to execute a command or read/write one of its attributes</a:t>
            </a:r>
          </a:p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 smtClean="0"/>
              <a:t>A Tango device also has a </a:t>
            </a:r>
            <a:r>
              <a:rPr lang="en-US" b="1" dirty="0" smtClean="0"/>
              <a:t>state </a:t>
            </a:r>
            <a:r>
              <a:rPr lang="en-US" dirty="0" smtClean="0"/>
              <a:t>and a</a:t>
            </a:r>
            <a:r>
              <a:rPr lang="en-US" b="1" dirty="0" smtClean="0"/>
              <a:t> status </a:t>
            </a:r>
            <a:r>
              <a:rPr lang="en-US" dirty="0" smtClean="0"/>
              <a:t>which are available using command(s) or as attribute(s)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2AF10-B95B-46A6-9EB5-363B23303E2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867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73063"/>
            <a:ext cx="7772400" cy="7032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/>
              <a:t>Commands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91000"/>
          </a:xfrm>
        </p:spPr>
        <p:txBody>
          <a:bodyPr/>
          <a:lstStyle/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mtClean="0"/>
              <a:t>A command may have one input and one output argument.</a:t>
            </a:r>
          </a:p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mtClean="0"/>
              <a:t>A limited set of argument data types are supported</a:t>
            </a:r>
          </a:p>
          <a:p>
            <a:pPr marL="738188" lvl="1" indent="-280988" eaLnBrk="1" hangingPunct="1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mtClean="0"/>
              <a:t>Boolean, short, long, long64, float, double, string, unsigned short, unsigned long, unsigned long64, array of these, 2 exotic types and State data type</a:t>
            </a:r>
          </a:p>
          <a:p>
            <a:pPr marL="338138" indent="-338138" eaLnBrk="1" hangingPunct="1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EAD32-B51F-4F6E-AFC1-EBF774DEADA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70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95275"/>
            <a:ext cx="7772400" cy="7032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/>
              <a:t>Attributes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24744"/>
            <a:ext cx="7772400" cy="4724400"/>
          </a:xfrm>
        </p:spPr>
        <p:txBody>
          <a:bodyPr/>
          <a:lstStyle/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Self describing data via a configuration</a:t>
            </a:r>
          </a:p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Thirteen data types supported: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Boolean, unsigned char, short, unsigned short, long, long64, unsigned long, unsigned long64, float, double, string, state and </a:t>
            </a:r>
            <a:r>
              <a:rPr lang="en-US" sz="2000" dirty="0" err="1" smtClean="0"/>
              <a:t>DevEncoded</a:t>
            </a:r>
            <a:r>
              <a:rPr lang="en-US" sz="2000" dirty="0" smtClean="0"/>
              <a:t> data type</a:t>
            </a:r>
          </a:p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Three accessibility types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Read, write, read-write</a:t>
            </a:r>
          </a:p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Three data formats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Scalar (one value), spectrum (an array of one dimension), image (an array of 2 dimensions)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imgcdn.nrelate.com/image_cache/atmega32-avr.com/f40c993a41c13fd866c61dc8b2dcaf05_thumb_Data-Acquisition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808312" cy="28083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acquisition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simple system</a:t>
            </a:r>
          </a:p>
          <a:p>
            <a:r>
              <a:rPr lang="en-US" dirty="0" smtClean="0"/>
              <a:t>Many tools exists </a:t>
            </a:r>
          </a:p>
          <a:p>
            <a:pPr lvl="1"/>
            <a:r>
              <a:rPr lang="en-US" dirty="0" err="1" smtClean="0"/>
              <a:t>Labview</a:t>
            </a:r>
            <a:endParaRPr lang="en-US" dirty="0" smtClean="0"/>
          </a:p>
          <a:p>
            <a:pPr lvl="1"/>
            <a:r>
              <a:rPr lang="en-US" dirty="0" err="1" smtClean="0"/>
              <a:t>Scadas</a:t>
            </a:r>
            <a:endParaRPr lang="en-US" dirty="0" smtClean="0"/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Bigger systems need several computers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85205-91C1-4908-AA28-D3A5FCFA396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7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71475"/>
            <a:ext cx="7772400" cy="7032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/>
              <a:t>Attributes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7772400" cy="4648200"/>
          </a:xfrm>
        </p:spPr>
        <p:txBody>
          <a:bodyPr/>
          <a:lstStyle/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When you read an attribute you receive: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The attribute data (luckily…)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An attribute quality factor</a:t>
            </a:r>
          </a:p>
          <a:p>
            <a:pPr lvl="2" eaLnBrk="1" hangingPunct="1">
              <a:spcBef>
                <a:spcPts val="45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1800" dirty="0" smtClean="0"/>
              <a:t>ATTR_VALID, ATTR_INVALID, ATTR_CHANGING, ATTR_ALARM, ATTR_WARNING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The date when the attribute was acquired by the server (number of seconds and </a:t>
            </a:r>
            <a:r>
              <a:rPr lang="en-US" sz="2000" dirty="0" err="1" smtClean="0"/>
              <a:t>usec</a:t>
            </a:r>
            <a:r>
              <a:rPr lang="en-US" sz="2000" dirty="0" smtClean="0"/>
              <a:t> since EPOCH)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Its name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Its dimension, data type and data format</a:t>
            </a:r>
          </a:p>
          <a:p>
            <a:pPr marL="338138" indent="-338138" eaLnBrk="1" hangingPunct="1">
              <a:spcBef>
                <a:spcPts val="600"/>
              </a:spcBef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When you write an attribute, you send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The attribute name</a:t>
            </a:r>
          </a:p>
          <a:p>
            <a:pPr marL="738188" lvl="1" indent="-280988" eaLnBrk="1" hangingPunct="1">
              <a:spcBef>
                <a:spcPts val="5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000" dirty="0" smtClean="0"/>
              <a:t>The new attribute 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A808A-A9B6-4987-BE6A-6287B0F77F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devices</a:t>
            </a:r>
            <a:endParaRPr lang="en-US" sz="280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 Device can also interface complex systems</a:t>
            </a:r>
          </a:p>
          <a:p>
            <a:pPr marL="952500" lvl="1" indent="-419100" eaLnBrk="1" hangingPunct="1">
              <a:lnSpc>
                <a:spcPct val="90000"/>
              </a:lnSpc>
            </a:pPr>
            <a:r>
              <a:rPr lang="en-US" sz="2400" smtClean="0"/>
              <a:t>Bridge to other protocols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990600" y="2971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2971800" y="2971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3581400"/>
            <a:ext cx="1879600" cy="2438400"/>
            <a:chOff x="2237" y="3054"/>
            <a:chExt cx="1184" cy="761"/>
          </a:xfrm>
        </p:grpSpPr>
        <p:sp>
          <p:nvSpPr>
            <p:cNvPr id="16400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 err="1"/>
                <a:t>Device</a:t>
              </a:r>
              <a:endParaRPr lang="fr-FR" dirty="0"/>
            </a:p>
            <a:p>
              <a:r>
                <a:rPr lang="fr-FR" b="1" dirty="0"/>
                <a:t>Air </a:t>
              </a:r>
              <a:r>
                <a:rPr lang="fr-FR" b="1" dirty="0" err="1"/>
                <a:t>Conditioning</a:t>
              </a:r>
              <a:r>
                <a:rPr lang="fr-FR" b="1" dirty="0"/>
                <a:t>  </a:t>
              </a:r>
            </a:p>
          </p:txBody>
        </p:sp>
        <p:sp>
          <p:nvSpPr>
            <p:cNvPr id="16401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2438400" y="32766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6553200" y="4267200"/>
            <a:ext cx="2133600" cy="20208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r>
              <a:rPr lang="en-US">
                <a:solidFill>
                  <a:schemeClr val="bg2"/>
                </a:solidFill>
                <a:latin typeface="Arial" charset="0"/>
              </a:rPr>
              <a:t>Infrastructure</a:t>
            </a:r>
          </a:p>
          <a:p>
            <a:endParaRPr lang="en-US">
              <a:solidFill>
                <a:schemeClr val="bg2"/>
              </a:solidFill>
              <a:latin typeface="Arial" charset="0"/>
            </a:endParaRPr>
          </a:p>
          <a:p>
            <a:r>
              <a:rPr lang="en-US">
                <a:solidFill>
                  <a:schemeClr val="bg2"/>
                </a:solidFill>
                <a:latin typeface="Arial" charset="0"/>
              </a:rPr>
              <a:t>server</a:t>
            </a:r>
          </a:p>
        </p:txBody>
      </p:sp>
      <p:sp>
        <p:nvSpPr>
          <p:cNvPr id="245771" name="AutoShape 11" descr="Diagonales larges vers le haut"/>
          <p:cNvSpPr>
            <a:spLocks noChangeArrowheads="1"/>
          </p:cNvSpPr>
          <p:nvPr/>
        </p:nvSpPr>
        <p:spPr bwMode="auto">
          <a:xfrm>
            <a:off x="3352800" y="5029200"/>
            <a:ext cx="3225800" cy="609600"/>
          </a:xfrm>
          <a:prstGeom prst="leftRightArrow">
            <a:avLst>
              <a:gd name="adj1" fmla="val 50000"/>
              <a:gd name="adj2" fmla="val 10583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OPC</a:t>
            </a:r>
            <a:endParaRPr lang="en-GB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1812925" y="3519488"/>
            <a:ext cx="1084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/>
              <a:t>Interface</a:t>
            </a:r>
            <a:endParaRPr lang="en-GB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3733800" y="4191000"/>
            <a:ext cx="2895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Build TANGO device from a set of OPC TAGs</a:t>
            </a:r>
          </a:p>
        </p:txBody>
      </p:sp>
      <p:pic>
        <p:nvPicPr>
          <p:cNvPr id="245778" name="Picture 18" descr="C:\My Documents\pcapac2005\opc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181600"/>
            <a:ext cx="17494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1" grpId="0" animBg="1" autoUpdateAnimBg="0"/>
      <p:bldP spid="2457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A5A4F-C98A-4F5E-BB7A-E3E0773D1A2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devices</a:t>
            </a:r>
            <a:endParaRPr lang="en-US" sz="280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 Device can also interface complex systems</a:t>
            </a:r>
          </a:p>
          <a:p>
            <a:pPr marL="952500" lvl="1" indent="-419100" eaLnBrk="1" hangingPunct="1">
              <a:lnSpc>
                <a:spcPct val="90000"/>
              </a:lnSpc>
            </a:pPr>
            <a:r>
              <a:rPr lang="en-US" sz="2400" smtClean="0"/>
              <a:t>Bridge to other protocols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7415" name="AutoShape 4"/>
          <p:cNvSpPr>
            <a:spLocks noChangeArrowheads="1"/>
          </p:cNvSpPr>
          <p:nvPr/>
        </p:nvSpPr>
        <p:spPr bwMode="auto">
          <a:xfrm>
            <a:off x="990600" y="2971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2971800" y="2971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3581400"/>
            <a:ext cx="1879600" cy="2438400"/>
            <a:chOff x="2237" y="3054"/>
            <a:chExt cx="1184" cy="761"/>
          </a:xfrm>
        </p:grpSpPr>
        <p:sp>
          <p:nvSpPr>
            <p:cNvPr id="17423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 err="1"/>
                <a:t>Device</a:t>
              </a:r>
              <a:endParaRPr lang="fr-FR" dirty="0"/>
            </a:p>
            <a:p>
              <a:r>
                <a:rPr lang="fr-FR" b="1" dirty="0"/>
                <a:t>I/O  </a:t>
              </a:r>
            </a:p>
          </p:txBody>
        </p:sp>
        <p:sp>
          <p:nvSpPr>
            <p:cNvPr id="17424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2438400" y="32766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95" name="AutoShape 11" descr="Diagonales larges vers le haut"/>
          <p:cNvSpPr>
            <a:spLocks noChangeArrowheads="1"/>
          </p:cNvSpPr>
          <p:nvPr/>
        </p:nvSpPr>
        <p:spPr bwMode="auto">
          <a:xfrm>
            <a:off x="3352800" y="5029200"/>
            <a:ext cx="3225800" cy="609600"/>
          </a:xfrm>
          <a:prstGeom prst="leftRightArrow">
            <a:avLst>
              <a:gd name="adj1" fmla="val 50000"/>
              <a:gd name="adj2" fmla="val 10583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Modbus TCP/IP</a:t>
            </a:r>
            <a:endParaRPr lang="en-GB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812925" y="3519488"/>
            <a:ext cx="1084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/>
              <a:t>Interface</a:t>
            </a:r>
            <a:endParaRPr lang="en-GB"/>
          </a:p>
        </p:txBody>
      </p:sp>
      <p:pic>
        <p:nvPicPr>
          <p:cNvPr id="246801" name="Picture 17" descr="C:\My Documents\pcapac2005\io_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0"/>
            <a:ext cx="15541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699250" y="3886200"/>
            <a:ext cx="12827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Embedded</a:t>
            </a:r>
          </a:p>
          <a:p>
            <a:r>
              <a:rPr lang="en-US" sz="2000"/>
              <a:t>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5" grpId="0" animBg="1" autoUpdateAnimBg="0"/>
      <p:bldP spid="2468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E0D9C-BC42-432B-87EF-0AA909860EF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devices</a:t>
            </a:r>
            <a:r>
              <a:rPr lang="en-US" sz="3200" smtClean="0"/>
              <a:t> </a:t>
            </a:r>
            <a:endParaRPr lang="en-US" sz="2800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 Device can also interface complex systems</a:t>
            </a:r>
          </a:p>
          <a:p>
            <a:pPr marL="952500" lvl="1" indent="-419100" eaLnBrk="1" hangingPunct="1">
              <a:lnSpc>
                <a:spcPct val="90000"/>
              </a:lnSpc>
            </a:pPr>
            <a:r>
              <a:rPr lang="en-US" sz="2400" smtClean="0"/>
              <a:t>Bridge to other protocols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8439" name="AutoShape 4"/>
          <p:cNvSpPr>
            <a:spLocks noChangeArrowheads="1"/>
          </p:cNvSpPr>
          <p:nvPr/>
        </p:nvSpPr>
        <p:spPr bwMode="auto">
          <a:xfrm>
            <a:off x="990600" y="2971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2971800" y="2971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3581400"/>
            <a:ext cx="1879600" cy="2438400"/>
            <a:chOff x="2237" y="3054"/>
            <a:chExt cx="1184" cy="761"/>
          </a:xfrm>
        </p:grpSpPr>
        <p:sp>
          <p:nvSpPr>
            <p:cNvPr id="18447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 err="1"/>
                <a:t>Device</a:t>
              </a:r>
              <a:endParaRPr lang="fr-FR" dirty="0"/>
            </a:p>
            <a:p>
              <a:r>
                <a:rPr lang="fr-FR" b="1" dirty="0"/>
                <a:t>I/O  </a:t>
              </a:r>
            </a:p>
          </p:txBody>
        </p:sp>
        <p:sp>
          <p:nvSpPr>
            <p:cNvPr id="18448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2438400" y="32766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819" name="AutoShape 11" descr="Diagonales larges vers le haut"/>
          <p:cNvSpPr>
            <a:spLocks noChangeArrowheads="1"/>
          </p:cNvSpPr>
          <p:nvPr/>
        </p:nvSpPr>
        <p:spPr bwMode="auto">
          <a:xfrm>
            <a:off x="3352800" y="5029200"/>
            <a:ext cx="3225800" cy="609600"/>
          </a:xfrm>
          <a:prstGeom prst="leftRightArrow">
            <a:avLst>
              <a:gd name="adj1" fmla="val 50000"/>
              <a:gd name="adj2" fmla="val 10583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 DataSocket</a:t>
            </a:r>
            <a:endParaRPr lang="en-GB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812925" y="3519488"/>
            <a:ext cx="1084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/>
              <a:t>Interface</a:t>
            </a:r>
            <a:endParaRPr lang="en-GB"/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3733800" y="4267200"/>
            <a:ext cx="2743200" cy="769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Build a TANGO device from DataSocket </a:t>
            </a:r>
            <a:r>
              <a:rPr lang="en-US"/>
              <a:t>urls</a:t>
            </a:r>
          </a:p>
        </p:txBody>
      </p:sp>
      <p:pic>
        <p:nvPicPr>
          <p:cNvPr id="247826" name="Picture 18" descr="C:\My Documents\pcapac2005\labvi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102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9" grpId="0" animBg="1" autoUpdateAnimBg="0"/>
      <p:bldP spid="2478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47D86-E99C-4428-9142-F0EEF3F9F3C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1447800"/>
          </a:xfrm>
        </p:spPr>
        <p:txBody>
          <a:bodyPr/>
          <a:lstStyle/>
          <a:p>
            <a:pPr eaLnBrk="1" hangingPunct="1"/>
            <a:r>
              <a:rPr lang="en-US" sz="3600" smtClean="0"/>
              <a:t>Embedded TANGO servers</a:t>
            </a:r>
            <a:endParaRPr lang="en-US" sz="2800" smtClean="0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Next steps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895350" y="3733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DDDDDD"/>
              </a:solidFill>
            </a:endParaRP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3048000" y="3733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45720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3429000" y="2286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TANGO</a:t>
            </a:r>
          </a:p>
          <a:p>
            <a:r>
              <a:rPr lang="en-US"/>
              <a:t>client</a:t>
            </a:r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4343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1756" name="Picture 12" descr="Large_Image_371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219200" y="4495800"/>
            <a:ext cx="2073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TANGO server</a:t>
            </a:r>
          </a:p>
          <a:p>
            <a:r>
              <a:rPr lang="en-US"/>
              <a:t>Mapped into a</a:t>
            </a:r>
          </a:p>
          <a:p>
            <a:r>
              <a:rPr lang="en-US"/>
              <a:t>FPGA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6F369F-FB27-46CF-B7B4-197C3ED3734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1447800"/>
          </a:xfrm>
        </p:spPr>
        <p:txBody>
          <a:bodyPr/>
          <a:lstStyle/>
          <a:p>
            <a:pPr eaLnBrk="1" hangingPunct="1"/>
            <a:r>
              <a:rPr lang="en-US" sz="3600" smtClean="0"/>
              <a:t>Embedded TANGO servers</a:t>
            </a:r>
            <a:endParaRPr lang="en-US" sz="280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Next steps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32775" name="AutoShape 4"/>
          <p:cNvSpPr>
            <a:spLocks noChangeArrowheads="1"/>
          </p:cNvSpPr>
          <p:nvPr/>
        </p:nvSpPr>
        <p:spPr bwMode="auto">
          <a:xfrm>
            <a:off x="895350" y="37338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DDDDDD"/>
              </a:solidFill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3048000" y="3733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5720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3581400" y="4267200"/>
            <a:ext cx="2362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kumimoji="1" lang="en-US" sz="2000"/>
              <a:t>Gumstix SBC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3429000" y="2286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TANGO</a:t>
            </a:r>
          </a:p>
          <a:p>
            <a:r>
              <a:rPr lang="en-US"/>
              <a:t>client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4343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2781" name="Picture 16" descr="gumstix_netstix_200xm-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648200"/>
            <a:ext cx="23526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09/10/2011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FCBB9-AC6A-45E2-B2B4-14B3D7B0AA7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/>
              <a:t>The Tango Device Server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2400" cy="1143000"/>
          </a:xfrm>
        </p:spPr>
        <p:txBody>
          <a:bodyPr/>
          <a:lstStyle/>
          <a:p>
            <a:pPr marL="338138" indent="-338138" eaLnBrk="1" hangingPunct="1">
              <a:buFont typeface="Wingdings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 smtClean="0"/>
              <a:t>A Tango device server is the process where the Tango class(</a:t>
            </a:r>
            <a:r>
              <a:rPr lang="en-US" dirty="0" err="1" smtClean="0"/>
              <a:t>es</a:t>
            </a:r>
            <a:r>
              <a:rPr lang="en-US" dirty="0" smtClean="0"/>
              <a:t>) are running.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52600" y="3352800"/>
            <a:ext cx="2514600" cy="1905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1981200" y="3962400"/>
            <a:ext cx="914400" cy="914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3200400" y="3962400"/>
            <a:ext cx="914400" cy="914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2057400" y="3429000"/>
            <a:ext cx="19224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Tango device class A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4419600" y="3352800"/>
            <a:ext cx="2971800" cy="1905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779963" y="3429000"/>
            <a:ext cx="22685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Tango device class B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6400800" y="4191000"/>
            <a:ext cx="8794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Device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id4/mot/3</a:t>
            </a:r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4572000" y="4114800"/>
            <a:ext cx="838200" cy="762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6400800" y="4114800"/>
            <a:ext cx="838200" cy="762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7"/>
          <p:cNvSpPr>
            <a:spLocks noChangeArrowheads="1"/>
          </p:cNvSpPr>
          <p:nvPr/>
        </p:nvSpPr>
        <p:spPr bwMode="auto">
          <a:xfrm>
            <a:off x="5486400" y="4114800"/>
            <a:ext cx="838200" cy="762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9"/>
          <p:cNvSpPr>
            <a:spLocks noChangeArrowheads="1"/>
          </p:cNvSpPr>
          <p:nvPr/>
        </p:nvSpPr>
        <p:spPr bwMode="auto">
          <a:xfrm>
            <a:off x="827584" y="2564904"/>
            <a:ext cx="6858000" cy="3581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20"/>
          <p:cNvSpPr txBox="1">
            <a:spLocks noChangeArrowheads="1"/>
          </p:cNvSpPr>
          <p:nvPr/>
        </p:nvSpPr>
        <p:spPr bwMode="auto">
          <a:xfrm>
            <a:off x="3048000" y="2667000"/>
            <a:ext cx="29511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A Tango device server</a:t>
            </a:r>
          </a:p>
        </p:txBody>
      </p:sp>
      <p:sp>
        <p:nvSpPr>
          <p:cNvPr id="13330" name="Text Box 21"/>
          <p:cNvSpPr txBox="1">
            <a:spLocks noChangeArrowheads="1"/>
          </p:cNvSpPr>
          <p:nvPr/>
        </p:nvSpPr>
        <p:spPr bwMode="auto">
          <a:xfrm>
            <a:off x="2514600" y="5334000"/>
            <a:ext cx="42481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“ps” command shows one device server</a:t>
            </a:r>
          </a:p>
        </p:txBody>
      </p:sp>
      <p:sp>
        <p:nvSpPr>
          <p:cNvPr id="13331" name="Text Box 8"/>
          <p:cNvSpPr txBox="1">
            <a:spLocks noChangeArrowheads="1"/>
          </p:cNvSpPr>
          <p:nvPr/>
        </p:nvSpPr>
        <p:spPr bwMode="auto">
          <a:xfrm>
            <a:off x="2057400" y="4191000"/>
            <a:ext cx="838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Device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sr/v-ip/1</a:t>
            </a:r>
          </a:p>
        </p:txBody>
      </p:sp>
      <p:sp>
        <p:nvSpPr>
          <p:cNvPr id="13332" name="Text Box 8"/>
          <p:cNvSpPr txBox="1">
            <a:spLocks noChangeArrowheads="1"/>
          </p:cNvSpPr>
          <p:nvPr/>
        </p:nvSpPr>
        <p:spPr bwMode="auto">
          <a:xfrm>
            <a:off x="3276600" y="4191000"/>
            <a:ext cx="838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Device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sr/v-ip/2</a:t>
            </a:r>
          </a:p>
        </p:txBody>
      </p:sp>
      <p:sp>
        <p:nvSpPr>
          <p:cNvPr id="13333" name="Text Box 14"/>
          <p:cNvSpPr txBox="1">
            <a:spLocks noChangeArrowheads="1"/>
          </p:cNvSpPr>
          <p:nvPr/>
        </p:nvSpPr>
        <p:spPr bwMode="auto">
          <a:xfrm>
            <a:off x="5486400" y="4191000"/>
            <a:ext cx="8794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Device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id4/mot/1</a:t>
            </a:r>
          </a:p>
        </p:txBody>
      </p:sp>
      <p:sp>
        <p:nvSpPr>
          <p:cNvPr id="13334" name="Text Box 14"/>
          <p:cNvSpPr txBox="1">
            <a:spLocks noChangeArrowheads="1"/>
          </p:cNvSpPr>
          <p:nvPr/>
        </p:nvSpPr>
        <p:spPr bwMode="auto">
          <a:xfrm>
            <a:off x="4572000" y="4191000"/>
            <a:ext cx="8794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Device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id4/mot/1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Tango Workshop - ICALEPCS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4500C-70F5-432B-907F-BAFC4A3859D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TANGO Communication</a:t>
            </a:r>
            <a:endParaRPr lang="en-US" sz="280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Synchronous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9463" name="AutoShape 4"/>
          <p:cNvSpPr>
            <a:spLocks noChangeArrowheads="1"/>
          </p:cNvSpPr>
          <p:nvPr/>
        </p:nvSpPr>
        <p:spPr bwMode="auto">
          <a:xfrm>
            <a:off x="1143000" y="43434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35896" y="5013176"/>
            <a:ext cx="1879600" cy="1143000"/>
            <a:chOff x="2237" y="3054"/>
            <a:chExt cx="1184" cy="761"/>
          </a:xfrm>
        </p:grpSpPr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/>
                <a:t>server</a:t>
              </a:r>
            </a:p>
            <a:p>
              <a:r>
                <a:rPr lang="fr-FR" b="1" dirty="0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5720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3581400" y="2209800"/>
            <a:ext cx="17526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4495800" y="3200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5713" name="AutoShape 17"/>
          <p:cNvSpPr>
            <a:spLocks noChangeArrowheads="1"/>
          </p:cNvSpPr>
          <p:nvPr/>
        </p:nvSpPr>
        <p:spPr bwMode="auto">
          <a:xfrm>
            <a:off x="3657600" y="3276600"/>
            <a:ext cx="228600" cy="1600200"/>
          </a:xfrm>
          <a:prstGeom prst="curvedRightArrow">
            <a:avLst>
              <a:gd name="adj1" fmla="val 140000"/>
              <a:gd name="adj2" fmla="val 280000"/>
              <a:gd name="adj3" fmla="val 33333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5714" name="AutoShape 18"/>
          <p:cNvSpPr>
            <a:spLocks noChangeArrowheads="1"/>
          </p:cNvSpPr>
          <p:nvPr/>
        </p:nvSpPr>
        <p:spPr bwMode="auto">
          <a:xfrm rot="10800000">
            <a:off x="4876800" y="3429000"/>
            <a:ext cx="228600" cy="1600200"/>
          </a:xfrm>
          <a:prstGeom prst="curvedRightArrow">
            <a:avLst>
              <a:gd name="adj1" fmla="val 123181"/>
              <a:gd name="adj2" fmla="val 263181"/>
              <a:gd name="adj3" fmla="val 33333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2514600" y="2819400"/>
            <a:ext cx="107315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Send</a:t>
            </a:r>
          </a:p>
          <a:p>
            <a:r>
              <a:rPr lang="en-US"/>
              <a:t>request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4075113" y="3276600"/>
            <a:ext cx="755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Wait</a:t>
            </a:r>
          </a:p>
        </p:txBody>
      </p:sp>
      <p:sp>
        <p:nvSpPr>
          <p:cNvPr id="285717" name="Text Box 21"/>
          <p:cNvSpPr txBox="1">
            <a:spLocks noChangeArrowheads="1"/>
          </p:cNvSpPr>
          <p:nvPr/>
        </p:nvSpPr>
        <p:spPr bwMode="auto">
          <a:xfrm>
            <a:off x="5060950" y="3276600"/>
            <a:ext cx="16462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Get Answer</a:t>
            </a:r>
          </a:p>
        </p:txBody>
      </p:sp>
      <p:sp>
        <p:nvSpPr>
          <p:cNvPr id="285718" name="Text Box 22"/>
          <p:cNvSpPr txBox="1">
            <a:spLocks noChangeArrowheads="1"/>
          </p:cNvSpPr>
          <p:nvPr/>
        </p:nvSpPr>
        <p:spPr bwMode="auto">
          <a:xfrm>
            <a:off x="3619500" y="5029200"/>
            <a:ext cx="1484313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Do the job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3" grpId="0" animBg="1"/>
      <p:bldP spid="285714" grpId="0" animBg="1"/>
      <p:bldP spid="285715" grpId="0" autoUpdateAnimBg="0"/>
      <p:bldP spid="285716" grpId="0" autoUpdateAnimBg="0"/>
      <p:bldP spid="285717" grpId="0" autoUpdateAnimBg="0"/>
      <p:bldP spid="28571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F1E12-6D06-4D4B-A8A7-9745631540B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Communication</a:t>
            </a:r>
            <a:endParaRPr lang="en-US" sz="280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Asynchronous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20487" name="AutoShape 4"/>
          <p:cNvSpPr>
            <a:spLocks noChangeArrowheads="1"/>
          </p:cNvSpPr>
          <p:nvPr/>
        </p:nvSpPr>
        <p:spPr bwMode="auto">
          <a:xfrm>
            <a:off x="1143000" y="43434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81400" y="5029200"/>
            <a:ext cx="1879600" cy="1143000"/>
            <a:chOff x="2237" y="3054"/>
            <a:chExt cx="1184" cy="761"/>
          </a:xfrm>
        </p:grpSpPr>
        <p:sp>
          <p:nvSpPr>
            <p:cNvPr id="20499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/>
                <a:t>server</a:t>
              </a:r>
            </a:p>
            <a:p>
              <a:r>
                <a:rPr lang="fr-FR" b="1" dirty="0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20500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5720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581400" y="2209800"/>
            <a:ext cx="17526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4495800" y="3200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6732" name="AutoShape 12"/>
          <p:cNvSpPr>
            <a:spLocks noChangeArrowheads="1"/>
          </p:cNvSpPr>
          <p:nvPr/>
        </p:nvSpPr>
        <p:spPr bwMode="auto">
          <a:xfrm>
            <a:off x="3657600" y="3276600"/>
            <a:ext cx="228600" cy="1600200"/>
          </a:xfrm>
          <a:prstGeom prst="curvedRightArrow">
            <a:avLst>
              <a:gd name="adj1" fmla="val 140000"/>
              <a:gd name="adj2" fmla="val 280000"/>
              <a:gd name="adj3" fmla="val 33333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AutoShape 13"/>
          <p:cNvSpPr>
            <a:spLocks noChangeArrowheads="1"/>
          </p:cNvSpPr>
          <p:nvPr/>
        </p:nvSpPr>
        <p:spPr bwMode="auto">
          <a:xfrm rot="10800000">
            <a:off x="4876800" y="3429000"/>
            <a:ext cx="228600" cy="1600200"/>
          </a:xfrm>
          <a:prstGeom prst="curvedRightArrow">
            <a:avLst>
              <a:gd name="adj1" fmla="val 123181"/>
              <a:gd name="adj2" fmla="val 263181"/>
              <a:gd name="adj3" fmla="val 33333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2589213" y="2895600"/>
            <a:ext cx="107156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Send</a:t>
            </a:r>
          </a:p>
          <a:p>
            <a:r>
              <a:rPr lang="en-US"/>
              <a:t>request</a:t>
            </a:r>
          </a:p>
        </p:txBody>
      </p:sp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3943350" y="3276600"/>
            <a:ext cx="127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Do other</a:t>
            </a:r>
          </a:p>
          <a:p>
            <a:r>
              <a:rPr lang="en-US"/>
              <a:t>job</a:t>
            </a:r>
          </a:p>
        </p:txBody>
      </p:sp>
      <p:sp>
        <p:nvSpPr>
          <p:cNvPr id="286736" name="Text Box 16"/>
          <p:cNvSpPr txBox="1">
            <a:spLocks noChangeArrowheads="1"/>
          </p:cNvSpPr>
          <p:nvPr/>
        </p:nvSpPr>
        <p:spPr bwMode="auto">
          <a:xfrm>
            <a:off x="5035550" y="3276600"/>
            <a:ext cx="1865313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Get Answer </a:t>
            </a:r>
          </a:p>
          <a:p>
            <a:r>
              <a:rPr lang="en-US"/>
              <a:t>When needed</a:t>
            </a: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3619500" y="5029200"/>
            <a:ext cx="1484313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Do the job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2" grpId="0" animBg="1"/>
      <p:bldP spid="286733" grpId="0" animBg="1"/>
      <p:bldP spid="286734" grpId="0" autoUpdateAnimBg="0"/>
      <p:bldP spid="286735" grpId="0" autoUpdateAnimBg="0"/>
      <p:bldP spid="286736" grpId="0" autoUpdateAnimBg="0"/>
      <p:bldP spid="28673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A540CA-D362-4A01-8087-0B017667077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TANGO Communication</a:t>
            </a:r>
            <a:endParaRPr lang="en-US" sz="280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Event Driven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21511" name="AutoShape 4"/>
          <p:cNvSpPr>
            <a:spLocks noChangeArrowheads="1"/>
          </p:cNvSpPr>
          <p:nvPr/>
        </p:nvSpPr>
        <p:spPr bwMode="auto">
          <a:xfrm>
            <a:off x="1143000" y="43434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81400" y="5029200"/>
            <a:ext cx="1879600" cy="1143000"/>
            <a:chOff x="2237" y="3054"/>
            <a:chExt cx="1184" cy="761"/>
          </a:xfrm>
        </p:grpSpPr>
        <p:sp>
          <p:nvSpPr>
            <p:cNvPr id="21524" name="Rectangle 7"/>
            <p:cNvSpPr>
              <a:spLocks noChangeArrowheads="1"/>
            </p:cNvSpPr>
            <p:nvPr/>
          </p:nvSpPr>
          <p:spPr bwMode="auto">
            <a:xfrm>
              <a:off x="2237" y="3297"/>
              <a:ext cx="1175" cy="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dirty="0"/>
                <a:t>serve</a:t>
              </a:r>
              <a:r>
                <a:rPr lang="fr-FR" dirty="0">
                  <a:solidFill>
                    <a:schemeClr val="bg2"/>
                  </a:solidFill>
                </a:rPr>
                <a:t>r</a:t>
              </a:r>
            </a:p>
            <a:p>
              <a:r>
                <a:rPr lang="fr-FR" b="1" dirty="0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21525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1184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5720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581400" y="2209800"/>
            <a:ext cx="17526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4495800" y="3200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7756" name="AutoShape 12"/>
          <p:cNvSpPr>
            <a:spLocks noChangeArrowheads="1"/>
          </p:cNvSpPr>
          <p:nvPr/>
        </p:nvSpPr>
        <p:spPr bwMode="auto">
          <a:xfrm>
            <a:off x="3352800" y="3276600"/>
            <a:ext cx="228600" cy="1600200"/>
          </a:xfrm>
          <a:prstGeom prst="curvedRightArrow">
            <a:avLst>
              <a:gd name="adj1" fmla="val 140000"/>
              <a:gd name="adj2" fmla="val 280000"/>
              <a:gd name="adj3" fmla="val 33333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2560638" y="2895600"/>
            <a:ext cx="1397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Subscribe</a:t>
            </a:r>
          </a:p>
          <a:p>
            <a:r>
              <a:rPr lang="en-US"/>
              <a:t>once</a:t>
            </a:r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3790950" y="3048000"/>
            <a:ext cx="127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Do other</a:t>
            </a:r>
          </a:p>
          <a:p>
            <a:r>
              <a:rPr lang="en-US"/>
              <a:t>job</a:t>
            </a:r>
          </a:p>
        </p:txBody>
      </p:sp>
      <p:sp>
        <p:nvSpPr>
          <p:cNvPr id="287761" name="Text Box 17"/>
          <p:cNvSpPr txBox="1">
            <a:spLocks noChangeArrowheads="1"/>
          </p:cNvSpPr>
          <p:nvPr/>
        </p:nvSpPr>
        <p:spPr bwMode="auto">
          <a:xfrm>
            <a:off x="3703638" y="4724400"/>
            <a:ext cx="13970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Do its job</a:t>
            </a:r>
          </a:p>
        </p:txBody>
      </p:sp>
      <p:sp>
        <p:nvSpPr>
          <p:cNvPr id="287762" name="AutoShape 18"/>
          <p:cNvSpPr>
            <a:spLocks noChangeArrowheads="1"/>
          </p:cNvSpPr>
          <p:nvPr/>
        </p:nvSpPr>
        <p:spPr bwMode="auto">
          <a:xfrm rot="10800000">
            <a:off x="5105400" y="3200400"/>
            <a:ext cx="381000" cy="1828800"/>
          </a:xfrm>
          <a:prstGeom prst="lightningBol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63" name="Text Box 19"/>
          <p:cNvSpPr txBox="1">
            <a:spLocks noChangeArrowheads="1"/>
          </p:cNvSpPr>
          <p:nvPr/>
        </p:nvSpPr>
        <p:spPr bwMode="auto">
          <a:xfrm>
            <a:off x="5472113" y="4662488"/>
            <a:ext cx="1900237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Signal event </a:t>
            </a:r>
          </a:p>
          <a:p>
            <a:r>
              <a:rPr lang="en-US"/>
              <a:t>When occurs</a:t>
            </a:r>
          </a:p>
          <a:p>
            <a:r>
              <a:rPr lang="en-US"/>
              <a:t>(state change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5222875" y="2909888"/>
            <a:ext cx="12763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Callback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6" grpId="0" animBg="1"/>
      <p:bldP spid="287758" grpId="0" autoUpdateAnimBg="0"/>
      <p:bldP spid="287759" grpId="0" autoUpdateAnimBg="0"/>
      <p:bldP spid="287761" grpId="0" autoUpdateAnimBg="0"/>
      <p:bldP spid="287762" grpId="0" animBg="1"/>
      <p:bldP spid="287763" grpId="0" autoUpdateAnimBg="0"/>
      <p:bldP spid="2877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http://www.alstom.com/Global/Power/Resources/Images/Gallery/distributed%20control%20system%20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84379" cy="423141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436510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inter-computer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Heterogenic system (languages, machines…)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Serialization/de-serialization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Variable addressing, topology,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distributed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6EE0F-DF11-4A72-B281-23EFB84B580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2533" name="Line 78"/>
          <p:cNvSpPr>
            <a:spLocks noChangeShapeType="1"/>
          </p:cNvSpPr>
          <p:nvPr/>
        </p:nvSpPr>
        <p:spPr bwMode="auto">
          <a:xfrm>
            <a:off x="2514600" y="2438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2703" name="Line 79"/>
          <p:cNvSpPr>
            <a:spLocks noChangeShapeType="1"/>
          </p:cNvSpPr>
          <p:nvPr/>
        </p:nvSpPr>
        <p:spPr bwMode="auto">
          <a:xfrm>
            <a:off x="6019800" y="24384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AutoShape 2"/>
          <p:cNvSpPr>
            <a:spLocks noChangeArrowheads="1"/>
          </p:cNvSpPr>
          <p:nvPr/>
        </p:nvSpPr>
        <p:spPr bwMode="auto">
          <a:xfrm>
            <a:off x="801688" y="2098675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22536" name="Text Box 3"/>
          <p:cNvSpPr txBox="1">
            <a:spLocks noChangeArrowheads="1"/>
          </p:cNvSpPr>
          <p:nvPr/>
        </p:nvSpPr>
        <p:spPr bwMode="auto">
          <a:xfrm>
            <a:off x="2722563" y="2073275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 software Bus</a:t>
            </a:r>
            <a:r>
              <a:rPr lang="fr-FR" sz="1800" b="1" i="1">
                <a:latin typeface="Arial" charset="0"/>
              </a:rPr>
              <a:t> </a:t>
            </a: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2362200" y="1219200"/>
            <a:ext cx="38862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Standardise interfaces  of   equipment of the same types</a:t>
            </a:r>
            <a:endParaRPr lang="en-GB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0" y="2743200"/>
            <a:ext cx="4987925" cy="3722688"/>
            <a:chOff x="1776" y="1632"/>
            <a:chExt cx="3142" cy="2345"/>
          </a:xfrm>
        </p:grpSpPr>
        <p:sp>
          <p:nvSpPr>
            <p:cNvPr id="22569" name="Text Box 8"/>
            <p:cNvSpPr txBox="1">
              <a:spLocks noChangeArrowheads="1"/>
            </p:cNvSpPr>
            <p:nvPr/>
          </p:nvSpPr>
          <p:spPr bwMode="auto">
            <a:xfrm>
              <a:off x="1776" y="2016"/>
              <a:ext cx="8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" charset="0"/>
                </a:rPr>
                <a:t>Interface</a:t>
              </a:r>
            </a:p>
          </p:txBody>
        </p:sp>
        <p:sp>
          <p:nvSpPr>
            <p:cNvPr id="22570" name="AutoShape 9"/>
            <p:cNvSpPr>
              <a:spLocks/>
            </p:cNvSpPr>
            <p:nvPr/>
          </p:nvSpPr>
          <p:spPr bwMode="auto">
            <a:xfrm>
              <a:off x="2640" y="1776"/>
              <a:ext cx="308" cy="761"/>
            </a:xfrm>
            <a:prstGeom prst="leftBrace">
              <a:avLst>
                <a:gd name="adj1" fmla="val 205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Oval 10"/>
            <p:cNvSpPr>
              <a:spLocks noChangeArrowheads="1"/>
            </p:cNvSpPr>
            <p:nvPr/>
          </p:nvSpPr>
          <p:spPr bwMode="auto">
            <a:xfrm>
              <a:off x="3050" y="3157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24" y="2160"/>
              <a:ext cx="576" cy="1526"/>
              <a:chOff x="3024" y="2160"/>
              <a:chExt cx="576" cy="1526"/>
            </a:xfrm>
          </p:grpSpPr>
          <p:sp>
            <p:nvSpPr>
              <p:cNvPr id="22593" name="Rectangle 4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94" name="Rectangle 7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Concrete</a:t>
                </a:r>
              </a:p>
            </p:txBody>
          </p:sp>
          <p:sp>
            <p:nvSpPr>
              <p:cNvPr id="22595" name="Line 11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6" name="Text Box 12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sp>
          <p:nvSpPr>
            <p:cNvPr id="22573" name="Rectangle 17"/>
            <p:cNvSpPr>
              <a:spLocks noChangeArrowheads="1"/>
            </p:cNvSpPr>
            <p:nvPr/>
          </p:nvSpPr>
          <p:spPr bwMode="auto">
            <a:xfrm>
              <a:off x="3024" y="1632"/>
              <a:ext cx="768" cy="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Abstract</a:t>
              </a:r>
            </a:p>
            <a:p>
              <a:r>
                <a:rPr lang="en-US"/>
                <a:t>motor</a:t>
              </a: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120" y="2256"/>
              <a:ext cx="576" cy="1526"/>
              <a:chOff x="3024" y="2160"/>
              <a:chExt cx="576" cy="1526"/>
            </a:xfrm>
          </p:grpSpPr>
          <p:sp>
            <p:nvSpPr>
              <p:cNvPr id="22589" name="Rectangle 30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90" name="Rectangle 31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Concrete</a:t>
                </a:r>
              </a:p>
            </p:txBody>
          </p:sp>
          <p:sp>
            <p:nvSpPr>
              <p:cNvPr id="22591" name="Line 32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2" name="Text Box 33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216" y="2352"/>
              <a:ext cx="576" cy="1526"/>
              <a:chOff x="3024" y="2160"/>
              <a:chExt cx="576" cy="1526"/>
            </a:xfrm>
          </p:grpSpPr>
          <p:sp>
            <p:nvSpPr>
              <p:cNvPr id="22585" name="Rectangle 35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86" name="Rectangle 36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Concrete</a:t>
                </a:r>
              </a:p>
            </p:txBody>
          </p:sp>
          <p:sp>
            <p:nvSpPr>
              <p:cNvPr id="22587" name="Line 37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88" name="Text Box 38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3312" y="2448"/>
              <a:ext cx="576" cy="1526"/>
              <a:chOff x="3024" y="2160"/>
              <a:chExt cx="576" cy="1526"/>
            </a:xfrm>
          </p:grpSpPr>
          <p:sp>
            <p:nvSpPr>
              <p:cNvPr id="22581" name="Rectangle 40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800"/>
                  <a:t>Implem</a:t>
                </a:r>
              </a:p>
            </p:txBody>
          </p:sp>
          <p:sp>
            <p:nvSpPr>
              <p:cNvPr id="22582" name="Rectangle 41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/>
                  <a:t>Concrete</a:t>
                </a:r>
              </a:p>
            </p:txBody>
          </p:sp>
          <p:sp>
            <p:nvSpPr>
              <p:cNvPr id="22583" name="Line 42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84" name="Text Box 43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sp>
          <p:nvSpPr>
            <p:cNvPr id="22577" name="Oval 44"/>
            <p:cNvSpPr>
              <a:spLocks noChangeArrowheads="1"/>
            </p:cNvSpPr>
            <p:nvPr/>
          </p:nvSpPr>
          <p:spPr bwMode="auto">
            <a:xfrm>
              <a:off x="3146" y="3253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Oval 45"/>
            <p:cNvSpPr>
              <a:spLocks noChangeArrowheads="1"/>
            </p:cNvSpPr>
            <p:nvPr/>
          </p:nvSpPr>
          <p:spPr bwMode="auto">
            <a:xfrm>
              <a:off x="3242" y="3349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Oval 46"/>
            <p:cNvSpPr>
              <a:spLocks noChangeArrowheads="1"/>
            </p:cNvSpPr>
            <p:nvPr/>
          </p:nvSpPr>
          <p:spPr bwMode="auto">
            <a:xfrm>
              <a:off x="3338" y="3445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Text Box 47"/>
            <p:cNvSpPr txBox="1">
              <a:spLocks noChangeArrowheads="1"/>
            </p:cNvSpPr>
            <p:nvPr/>
          </p:nvSpPr>
          <p:spPr bwMode="auto">
            <a:xfrm>
              <a:off x="3840" y="3264"/>
              <a:ext cx="107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Different types</a:t>
              </a:r>
            </a:p>
            <a:p>
              <a:r>
                <a:rPr lang="en-US"/>
                <a:t> of motors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352800" y="2819400"/>
            <a:ext cx="5354638" cy="3722688"/>
            <a:chOff x="1776" y="1632"/>
            <a:chExt cx="3282" cy="2345"/>
          </a:xfrm>
        </p:grpSpPr>
        <p:sp>
          <p:nvSpPr>
            <p:cNvPr id="22541" name="Text Box 50"/>
            <p:cNvSpPr txBox="1">
              <a:spLocks noChangeArrowheads="1"/>
            </p:cNvSpPr>
            <p:nvPr/>
          </p:nvSpPr>
          <p:spPr bwMode="auto">
            <a:xfrm>
              <a:off x="1776" y="2016"/>
              <a:ext cx="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" charset="0"/>
                </a:rPr>
                <a:t>Interface</a:t>
              </a:r>
            </a:p>
          </p:txBody>
        </p:sp>
        <p:sp>
          <p:nvSpPr>
            <p:cNvPr id="22542" name="AutoShape 51"/>
            <p:cNvSpPr>
              <a:spLocks/>
            </p:cNvSpPr>
            <p:nvPr/>
          </p:nvSpPr>
          <p:spPr bwMode="auto">
            <a:xfrm>
              <a:off x="2640" y="1776"/>
              <a:ext cx="308" cy="761"/>
            </a:xfrm>
            <a:prstGeom prst="leftBrace">
              <a:avLst>
                <a:gd name="adj1" fmla="val 205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52"/>
            <p:cNvSpPr>
              <a:spLocks noChangeArrowheads="1"/>
            </p:cNvSpPr>
            <p:nvPr/>
          </p:nvSpPr>
          <p:spPr bwMode="auto">
            <a:xfrm>
              <a:off x="3050" y="3157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3024" y="2160"/>
              <a:ext cx="576" cy="1526"/>
              <a:chOff x="3024" y="2160"/>
              <a:chExt cx="576" cy="1526"/>
            </a:xfrm>
          </p:grpSpPr>
          <p:sp>
            <p:nvSpPr>
              <p:cNvPr id="22565" name="Rectangle 54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66" name="Rectangle 55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/>
                  <a:t>Concrete</a:t>
                </a:r>
                <a:endParaRPr lang="en-US"/>
              </a:p>
            </p:txBody>
          </p:sp>
          <p:sp>
            <p:nvSpPr>
              <p:cNvPr id="22567" name="Line 56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8" name="Text Box 57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sp>
          <p:nvSpPr>
            <p:cNvPr id="22545" name="Rectangle 58"/>
            <p:cNvSpPr>
              <a:spLocks noChangeArrowheads="1"/>
            </p:cNvSpPr>
            <p:nvPr/>
          </p:nvSpPr>
          <p:spPr bwMode="auto">
            <a:xfrm>
              <a:off x="3024" y="1632"/>
              <a:ext cx="768" cy="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Abstract</a:t>
              </a:r>
            </a:p>
            <a:p>
              <a:r>
                <a:rPr lang="en-US" sz="2000"/>
                <a:t>powersupply</a:t>
              </a:r>
            </a:p>
          </p:txBody>
        </p:sp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3120" y="2256"/>
              <a:ext cx="576" cy="1526"/>
              <a:chOff x="3024" y="2160"/>
              <a:chExt cx="576" cy="1526"/>
            </a:xfrm>
          </p:grpSpPr>
          <p:sp>
            <p:nvSpPr>
              <p:cNvPr id="22561" name="Rectangle 60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62" name="Rectangle 61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Concrete</a:t>
                </a:r>
              </a:p>
            </p:txBody>
          </p:sp>
          <p:sp>
            <p:nvSpPr>
              <p:cNvPr id="22563" name="Line 62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4" name="Text Box 63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3216" y="2352"/>
              <a:ext cx="576" cy="1526"/>
              <a:chOff x="3024" y="2160"/>
              <a:chExt cx="576" cy="1526"/>
            </a:xfrm>
          </p:grpSpPr>
          <p:sp>
            <p:nvSpPr>
              <p:cNvPr id="22557" name="Rectangle 65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/>
                  <a:t>Implem</a:t>
                </a:r>
              </a:p>
            </p:txBody>
          </p:sp>
          <p:sp>
            <p:nvSpPr>
              <p:cNvPr id="22558" name="Rectangle 66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Concrete</a:t>
                </a:r>
              </a:p>
            </p:txBody>
          </p:sp>
          <p:sp>
            <p:nvSpPr>
              <p:cNvPr id="22559" name="Line 67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0" name="Text Box 68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3312" y="2448"/>
              <a:ext cx="576" cy="1526"/>
              <a:chOff x="3024" y="2160"/>
              <a:chExt cx="576" cy="1526"/>
            </a:xfrm>
          </p:grpSpPr>
          <p:sp>
            <p:nvSpPr>
              <p:cNvPr id="22553" name="Rectangle 70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576" cy="33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sz="1800"/>
                  <a:t>Implem</a:t>
                </a:r>
                <a:endParaRPr lang="en-GB"/>
              </a:p>
            </p:txBody>
          </p:sp>
          <p:sp>
            <p:nvSpPr>
              <p:cNvPr id="22554" name="Rectangle 71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576" cy="3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/>
                  <a:t>Concrete</a:t>
                </a:r>
              </a:p>
            </p:txBody>
          </p:sp>
          <p:sp>
            <p:nvSpPr>
              <p:cNvPr id="22555" name="Line 72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6" name="Text Box 73"/>
              <p:cNvSpPr txBox="1">
                <a:spLocks noChangeArrowheads="1"/>
              </p:cNvSpPr>
              <p:nvPr/>
            </p:nvSpPr>
            <p:spPr bwMode="auto">
              <a:xfrm>
                <a:off x="3024" y="3168"/>
                <a:ext cx="11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>
                  <a:latin typeface="Arial" charset="0"/>
                </a:endParaRPr>
              </a:p>
              <a:p>
                <a:endParaRPr lang="fr-FR">
                  <a:latin typeface="Arial" charset="0"/>
                </a:endParaRPr>
              </a:p>
            </p:txBody>
          </p:sp>
        </p:grpSp>
        <p:sp>
          <p:nvSpPr>
            <p:cNvPr id="22549" name="Oval 74"/>
            <p:cNvSpPr>
              <a:spLocks noChangeArrowheads="1"/>
            </p:cNvSpPr>
            <p:nvPr/>
          </p:nvSpPr>
          <p:spPr bwMode="auto">
            <a:xfrm>
              <a:off x="3146" y="3253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75"/>
            <p:cNvSpPr>
              <a:spLocks noChangeArrowheads="1"/>
            </p:cNvSpPr>
            <p:nvPr/>
          </p:nvSpPr>
          <p:spPr bwMode="auto">
            <a:xfrm>
              <a:off x="3242" y="3349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76"/>
            <p:cNvSpPr>
              <a:spLocks noChangeArrowheads="1"/>
            </p:cNvSpPr>
            <p:nvPr/>
          </p:nvSpPr>
          <p:spPr bwMode="auto">
            <a:xfrm>
              <a:off x="3338" y="3445"/>
              <a:ext cx="524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Text Box 77"/>
            <p:cNvSpPr txBox="1">
              <a:spLocks noChangeArrowheads="1"/>
            </p:cNvSpPr>
            <p:nvPr/>
          </p:nvSpPr>
          <p:spPr bwMode="auto">
            <a:xfrm>
              <a:off x="3840" y="3264"/>
              <a:ext cx="121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Different types</a:t>
              </a:r>
            </a:p>
            <a:p>
              <a:r>
                <a:rPr lang="en-US"/>
                <a:t> of powersupplies</a:t>
              </a:r>
            </a:p>
          </p:txBody>
        </p:sp>
      </p:grpSp>
      <p:sp>
        <p:nvSpPr>
          <p:cNvPr id="22540" name="Rectangle 80"/>
          <p:cNvSpPr>
            <a:spLocks noChangeArrowheads="1"/>
          </p:cNvSpPr>
          <p:nvPr/>
        </p:nvSpPr>
        <p:spPr bwMode="auto">
          <a:xfrm>
            <a:off x="1524000" y="45720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4400">
                <a:solidFill>
                  <a:schemeClr val="tx2"/>
                </a:solidFill>
              </a:rPr>
              <a:t>Abstract interface classes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7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5" descr="http://blogs.telerik.com/images/default-source/jeff-fritz/toolbox.jpg?sfvrsn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438" y="3860800"/>
            <a:ext cx="40100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A7BFF90-ACAD-4BD1-AB02-3DF6358FE38B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141788" y="1789113"/>
            <a:ext cx="459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Bindings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Many utility classes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Hardware access class catalog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Mailing list support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6425" cy="750887"/>
          </a:xfrm>
        </p:spPr>
        <p:txBody>
          <a:bodyPr/>
          <a:lstStyle/>
          <a:p>
            <a:pPr eaLnBrk="1" hangingPunct="1"/>
            <a:r>
              <a:rPr lang="en-US" sz="3600" smtClean="0"/>
              <a:t>Much more than a software bus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4025"/>
            <a:ext cx="4262438" cy="5324475"/>
          </a:xfrm>
        </p:spPr>
        <p:txBody>
          <a:bodyPr/>
          <a:lstStyle/>
          <a:p>
            <a:pPr eaLnBrk="1" hangingPunct="1"/>
            <a:r>
              <a:rPr lang="en-US" sz="1800" smtClean="0"/>
              <a:t>Code generator for C++, Java, python</a:t>
            </a:r>
          </a:p>
          <a:p>
            <a:pPr eaLnBrk="1" hangingPunct="1"/>
            <a:r>
              <a:rPr lang="en-US" sz="1800" smtClean="0"/>
              <a:t>Configuration tool</a:t>
            </a:r>
          </a:p>
          <a:p>
            <a:pPr eaLnBrk="1" hangingPunct="1"/>
            <a:r>
              <a:rPr lang="en-US" sz="1800" smtClean="0"/>
              <a:t>Administration tool</a:t>
            </a:r>
          </a:p>
          <a:p>
            <a:pPr eaLnBrk="1" hangingPunct="1"/>
            <a:r>
              <a:rPr lang="en-US" sz="1800" smtClean="0"/>
              <a:t>Archiving service</a:t>
            </a:r>
          </a:p>
          <a:p>
            <a:pPr eaLnBrk="1" hangingPunct="1"/>
            <a:r>
              <a:rPr lang="en-US" sz="1800" smtClean="0"/>
              <a:t>Access control service</a:t>
            </a:r>
          </a:p>
          <a:p>
            <a:pPr eaLnBrk="1" hangingPunct="1"/>
            <a:r>
              <a:rPr lang="en-US" sz="1800" smtClean="0"/>
              <a:t>Logging service</a:t>
            </a:r>
          </a:p>
          <a:p>
            <a:pPr eaLnBrk="1" hangingPunct="1"/>
            <a:r>
              <a:rPr lang="en-US" sz="1800" smtClean="0"/>
              <a:t>Scan service</a:t>
            </a:r>
          </a:p>
          <a:p>
            <a:pPr eaLnBrk="1" hangingPunct="1"/>
            <a:r>
              <a:rPr lang="en-US" sz="1800" smtClean="0"/>
              <a:t>GUI Toolkit for Java,QT, Python</a:t>
            </a:r>
          </a:p>
          <a:p>
            <a:pPr eaLnBrk="1" hangingPunct="1"/>
            <a:r>
              <a:rPr lang="en-US" sz="1800" smtClean="0"/>
              <a:t>Synopsis animation tool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Alarm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Web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Android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Tutorials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/>
            <a:endParaRPr lang="en-US" sz="2000" smtClean="0"/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5791200" y="1333500"/>
          <a:ext cx="682625" cy="685800"/>
        </p:xfrm>
        <a:graphic>
          <a:graphicData uri="http://schemas.openxmlformats.org/presentationml/2006/ole">
            <p:oleObj spid="_x0000_s50178" name="Photo Editor Photo" r:id="rId5" imgW="3761905" imgH="3780952" progId="">
              <p:embed/>
            </p:oleObj>
          </a:graphicData>
        </a:graphic>
      </p:graphicFrame>
      <p:pic>
        <p:nvPicPr>
          <p:cNvPr id="28678" name="Picture 6" descr="lab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60500"/>
            <a:ext cx="604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globalsc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5100" y="1803400"/>
            <a:ext cx="666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089900" y="2844800"/>
            <a:ext cx="762000" cy="762000"/>
            <a:chOff x="4608" y="3216"/>
            <a:chExt cx="528" cy="576"/>
          </a:xfrm>
        </p:grpSpPr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4608" y="3216"/>
              <a:ext cx="5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0" name="Picture 8" descr="logoepic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31" y="3264"/>
              <a:ext cx="46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 advAuto="0"/>
      <p:bldP spid="28675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ubuntu-logo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25" y="4116388"/>
            <a:ext cx="12350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8" name="Picture 8" descr="C:\Users\chaize\Desktop\Gravit\DEMOKRITOS\wind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186320"/>
            <a:ext cx="2762250" cy="13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6425" cy="882650"/>
          </a:xfrm>
        </p:spPr>
        <p:txBody>
          <a:bodyPr/>
          <a:lstStyle/>
          <a:p>
            <a:pPr eaLnBrk="1" hangingPunct="1"/>
            <a:r>
              <a:rPr lang="en-US" sz="4000" smtClean="0"/>
              <a:t>How to try it?</a:t>
            </a:r>
            <a:endParaRPr lang="en-GB" sz="400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581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TANGO is available free of charge</a:t>
            </a:r>
          </a:p>
          <a:p>
            <a:pPr eaLnBrk="1" hangingPunct="1"/>
            <a:r>
              <a:rPr lang="en-US" sz="2500" smtClean="0"/>
              <a:t>Source code distribution </a:t>
            </a:r>
          </a:p>
          <a:p>
            <a:pPr eaLnBrk="1" hangingPunct="1"/>
            <a:r>
              <a:rPr lang="en-US" sz="2500" smtClean="0"/>
              <a:t>	</a:t>
            </a:r>
            <a:r>
              <a:rPr lang="en-US" sz="1800" smtClean="0"/>
              <a:t>Downloadable on </a:t>
            </a:r>
            <a:r>
              <a:rPr lang="en-US" sz="1800" smtClean="0">
                <a:hlinkClick r:id="rId5"/>
              </a:rPr>
              <a:t>http://www.tango-controls.org/download</a:t>
            </a:r>
            <a:endParaRPr lang="en-US" sz="2500" smtClean="0"/>
          </a:p>
          <a:p>
            <a:pPr eaLnBrk="1" hangingPunct="1"/>
            <a:r>
              <a:rPr lang="en-US" sz="2500" smtClean="0"/>
              <a:t>Binary Packages</a:t>
            </a:r>
          </a:p>
          <a:p>
            <a:pPr lvl="1" eaLnBrk="1" hangingPunct="1"/>
            <a:r>
              <a:rPr lang="en-US" sz="1800" smtClean="0"/>
              <a:t>Available for Ubuntu + Debian Linux in the standard distributions</a:t>
            </a:r>
          </a:p>
          <a:p>
            <a:pPr lvl="1" eaLnBrk="1" hangingPunct="1">
              <a:buFontTx/>
              <a:buNone/>
            </a:pPr>
            <a:r>
              <a:rPr lang="en-GB" sz="1800" b="1" smtClean="0">
                <a:latin typeface="Calibri" pitchFamily="34" charset="0"/>
              </a:rPr>
              <a:t>    sudo apt-get install tango-common tango-db python-pytango </a:t>
            </a:r>
          </a:p>
          <a:p>
            <a:pPr lvl="1" eaLnBrk="1" hangingPunct="1"/>
            <a:r>
              <a:rPr lang="en-US" sz="1800" smtClean="0"/>
              <a:t>Available for Windows on http://www.tango-controls.org/download</a:t>
            </a:r>
            <a:endParaRPr lang="en-US" sz="2200" smtClean="0"/>
          </a:p>
          <a:p>
            <a:pPr eaLnBrk="1" hangingPunct="1"/>
            <a:r>
              <a:rPr lang="en-US" sz="2500" smtClean="0"/>
              <a:t>The Tango Box</a:t>
            </a:r>
          </a:p>
          <a:p>
            <a:pPr lvl="1" eaLnBrk="1" hangingPunct="1"/>
            <a:r>
              <a:rPr lang="en-US" sz="1800" smtClean="0"/>
              <a:t>An Ubuntu virtual machine with Tango </a:t>
            </a:r>
            <a:br>
              <a:rPr lang="en-US" sz="1800" smtClean="0"/>
            </a:br>
            <a:r>
              <a:rPr lang="en-US" sz="1800" smtClean="0"/>
              <a:t>installed  and configured  for easy testing</a:t>
            </a:r>
          </a:p>
          <a:p>
            <a:pPr lvl="1" eaLnBrk="1" hangingPunct="1"/>
            <a:r>
              <a:rPr lang="en-US" sz="1800" smtClean="0"/>
              <a:t>Runs on </a:t>
            </a:r>
            <a:r>
              <a:rPr lang="en-GB" sz="1800" smtClean="0"/>
              <a:t>VMware and Virtualbox</a:t>
            </a:r>
          </a:p>
          <a:p>
            <a:pPr eaLnBrk="1" hangingPunct="1"/>
            <a:endParaRPr lang="en-GB" sz="2900" smtClean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9EB5D-C898-4DC6-824E-828A662CB882}" type="slidenum">
              <a:rPr lang="en-GB" smtClean="0">
                <a:latin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14343" name="Picture 7" descr="http://www.tango-controls.org/TangoBox_mov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376" y="4731335"/>
            <a:ext cx="3273723" cy="184091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2" name="Picture 6" descr="Debia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4325" y="3492500"/>
            <a:ext cx="120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4" descr="C:\Users\chaize\Desktop\blank_europe_ma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685800"/>
            <a:ext cx="80787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EEA6A7-2F7B-4C47-A7DD-37A96CB26FF3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pic>
        <p:nvPicPr>
          <p:cNvPr id="7179" name="Picture 24" descr="Elettr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24400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6" descr="Alb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791200"/>
            <a:ext cx="479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7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876800"/>
            <a:ext cx="2667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918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352800"/>
            <a:ext cx="3238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286000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191000"/>
            <a:ext cx="360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C:\Users\chaize\Documents\tango meetings\lm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800600"/>
            <a:ext cx="469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510540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590800" y="47244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397250" y="4603750"/>
            <a:ext cx="227013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676400" y="56388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352800" y="32004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038600" y="21336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7543800" y="11430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pic>
        <p:nvPicPr>
          <p:cNvPr id="66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426720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510540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44196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Isosceles Triangle 68"/>
          <p:cNvSpPr/>
          <p:nvPr/>
        </p:nvSpPr>
        <p:spPr bwMode="auto">
          <a:xfrm>
            <a:off x="1981200" y="3276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1981200" y="47244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3962400" y="4800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2362200" y="49530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3429000" y="49530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14362" name="Picture 25" descr="Soleil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2488" y="409892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206625" y="3973513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Isosceles Triangle 69"/>
          <p:cNvSpPr/>
          <p:nvPr/>
        </p:nvSpPr>
        <p:spPr bwMode="auto">
          <a:xfrm>
            <a:off x="2438400" y="4038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35876" name="Picture 36" descr="C:\Users\chaize\Desktop\Solaris_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3505200"/>
            <a:ext cx="892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724400" y="36576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3581400" y="54864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286000" y="4267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352800" y="40386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895600" y="4648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514600" y="48006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315200" y="1295400"/>
            <a:ext cx="661988" cy="490538"/>
            <a:chOff x="7315200" y="1295400"/>
            <a:chExt cx="662509" cy="489458"/>
          </a:xfrm>
        </p:grpSpPr>
        <p:pic>
          <p:nvPicPr>
            <p:cNvPr id="15413" name="Picture 38" descr="C:\Users\chaize\Desktop\JIN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15200" y="1295400"/>
              <a:ext cx="523009" cy="29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4" name="TextBox 83"/>
            <p:cNvSpPr txBox="1">
              <a:spLocks noChangeArrowheads="1"/>
            </p:cNvSpPr>
            <p:nvPr/>
          </p:nvSpPr>
          <p:spPr bwMode="auto">
            <a:xfrm>
              <a:off x="7315200" y="1524000"/>
              <a:ext cx="662509" cy="26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0070C0"/>
                  </a:solidFill>
                </a:rPr>
                <a:t>JINR</a:t>
              </a:r>
              <a:endParaRPr lang="en-GB" sz="1100" b="1">
                <a:solidFill>
                  <a:srgbClr val="0070C0"/>
                </a:solidFill>
              </a:endParaRPr>
            </a:p>
          </p:txBody>
        </p:sp>
      </p:grp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05000" y="7620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133600" y="685800"/>
            <a:ext cx="1574800" cy="27622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accelerators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99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990600"/>
            <a:ext cx="29686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2209800" y="914400"/>
            <a:ext cx="1411288" cy="27781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installations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057400" y="1219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6000" y="1143000"/>
            <a:ext cx="893763" cy="27781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labs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2057400" y="14478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1371600"/>
            <a:ext cx="1260475" cy="27622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service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30575" y="163513"/>
            <a:ext cx="3605213" cy="46831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over Europe</a:t>
            </a:r>
            <a:endParaRPr lang="en-GB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2024063" y="5192713"/>
            <a:ext cx="153987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1697038" y="3363913"/>
            <a:ext cx="153987" cy="15081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416175" y="43434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15409" name="Picture 6" descr="http://www.tango-controls.org/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41425" y="0"/>
            <a:ext cx="172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Isosceles Triangle 55"/>
          <p:cNvSpPr/>
          <p:nvPr/>
        </p:nvSpPr>
        <p:spPr bwMode="auto">
          <a:xfrm>
            <a:off x="3135313" y="3951288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3789363" y="2055813"/>
            <a:ext cx="152400" cy="153987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703763" y="4475163"/>
            <a:ext cx="152400" cy="1508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5" grpId="0" animBg="1" autoUpdateAnimBg="0"/>
      <p:bldP spid="69" grpId="0" animBg="1"/>
      <p:bldP spid="71" grpId="0" animBg="1"/>
      <p:bldP spid="72" grpId="0" animBg="1"/>
      <p:bldP spid="73" grpId="0" animBg="1"/>
      <p:bldP spid="75" grpId="0" animBg="1"/>
      <p:bldP spid="59" grpId="0" animBg="1"/>
      <p:bldP spid="70" grpId="0" animBg="1"/>
      <p:bldP spid="64" grpId="0" animBg="1" autoUpdateAnimBg="0"/>
      <p:bldP spid="77" grpId="0" animBg="1"/>
      <p:bldP spid="78" grpId="0" animBg="1"/>
      <p:bldP spid="79" grpId="0" animBg="1"/>
      <p:bldP spid="80" grpId="0" animBg="1"/>
      <p:bldP spid="8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15975"/>
            <a:ext cx="8226425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Use cases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smtClean="0"/>
              <a:t>TANGO was born in particle accelerator world, however …</a:t>
            </a:r>
          </a:p>
          <a:p>
            <a:pPr eaLnBrk="1" hangingPunct="1"/>
            <a:r>
              <a:rPr lang="en-US" sz="2200" smtClean="0"/>
              <a:t>TANGO is a generic solution for any collection of objects</a:t>
            </a:r>
          </a:p>
          <a:p>
            <a:pPr eaLnBrk="1" hangingPunct="1"/>
            <a:r>
              <a:rPr lang="en-US" sz="2200" smtClean="0"/>
              <a:t>Used also in other scientific domains like</a:t>
            </a:r>
          </a:p>
          <a:p>
            <a:pPr eaLnBrk="1" hangingPunct="1"/>
            <a:r>
              <a:rPr lang="en-US" sz="2200" smtClean="0"/>
              <a:t>Wind tunnels e.g. ONERA</a:t>
            </a:r>
          </a:p>
          <a:p>
            <a:pPr eaLnBrk="1" hangingPunct="1"/>
            <a:r>
              <a:rPr lang="en-US" sz="2200" smtClean="0"/>
              <a:t>Neutron source experiments (FRM2 + Julich in Germany)</a:t>
            </a:r>
          </a:p>
          <a:p>
            <a:pPr eaLnBrk="1" hangingPunct="1"/>
            <a:r>
              <a:rPr lang="en-US" sz="2200" smtClean="0"/>
              <a:t>Large laser installation</a:t>
            </a:r>
          </a:p>
          <a:p>
            <a:pPr lvl="1" eaLnBrk="1" hangingPunct="1"/>
            <a:r>
              <a:rPr lang="en-US" sz="1500" smtClean="0"/>
              <a:t>LMJ, PETAL, APOLLON</a:t>
            </a:r>
          </a:p>
          <a:p>
            <a:pPr lvl="1" eaLnBrk="1" hangingPunct="1"/>
            <a:r>
              <a:rPr lang="en-US" sz="1500" smtClean="0"/>
              <a:t>Free Electron Laser (Fermi)</a:t>
            </a:r>
          </a:p>
          <a:p>
            <a:pPr eaLnBrk="1" hangingPunct="1"/>
            <a:r>
              <a:rPr lang="en-US" sz="2200" smtClean="0"/>
              <a:t>Small instruments </a:t>
            </a:r>
          </a:p>
          <a:p>
            <a:pPr lvl="1" eaLnBrk="1" hangingPunct="1"/>
            <a:r>
              <a:rPr lang="en-US" sz="1800" smtClean="0"/>
              <a:t>Thomx  (art and medecine)</a:t>
            </a:r>
          </a:p>
          <a:p>
            <a:pPr eaLnBrk="1" hangingPunct="1"/>
            <a:r>
              <a:rPr lang="en-US" sz="2200" smtClean="0"/>
              <a:t>Small installations</a:t>
            </a:r>
          </a:p>
          <a:p>
            <a:pPr lvl="1" eaLnBrk="1" hangingPunct="1"/>
            <a:r>
              <a:rPr lang="en-US" sz="1800" smtClean="0"/>
              <a:t>Embedded systems</a:t>
            </a:r>
          </a:p>
          <a:p>
            <a:pPr lvl="1" eaLnBrk="1" hangingPunct="1"/>
            <a:r>
              <a:rPr lang="en-US" sz="1800" smtClean="0"/>
              <a:t>Industrial supervision</a:t>
            </a:r>
          </a:p>
          <a:p>
            <a:pPr lvl="1" eaLnBrk="1" hangingPunct="1"/>
            <a:endParaRPr lang="en-US" sz="2500" smtClean="0"/>
          </a:p>
          <a:p>
            <a:pPr eaLnBrk="1" hangingPunct="1"/>
            <a:endParaRPr lang="en-US" sz="2900" smtClean="0"/>
          </a:p>
        </p:txBody>
      </p:sp>
      <p:pic>
        <p:nvPicPr>
          <p:cNvPr id="16388" name="Picture 5" descr="https://lasers.llnl.gov/multimedia/photo_gallery/images/early_lasers/large/nif-1109-17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3244850"/>
            <a:ext cx="48133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s://encrypted-tbn1.gstatic.com/images?q=tbn:ANd9GcS7k4FtSInViXT0mOllwSAiY8V0Y-GGD5GgOvu0wmMinoBeCbv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25971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4" descr="C:\Users\chaize\Desktop\ICA2013 paper\a380-soufflerie-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075238"/>
            <a:ext cx="22812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http://www.i-tech.si/en/image/original/801/Libera-Sp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4825" y="3733800"/>
            <a:ext cx="5627688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719138" y="1077913"/>
            <a:ext cx="7502525" cy="455612"/>
          </a:xfrm>
        </p:spPr>
        <p:txBody>
          <a:bodyPr tIns="24692">
            <a:normAutofit fontScale="90000"/>
          </a:bodyPr>
          <a:lstStyle/>
          <a:p>
            <a:pPr eaLnBrk="1" hangingPunct="1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2900" smtClean="0"/>
              <a:t>Instrumentation hardware market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677988"/>
            <a:ext cx="7566025" cy="4833937"/>
          </a:xfrm>
        </p:spPr>
        <p:txBody>
          <a:bodyPr tIns="21165"/>
          <a:lstStyle/>
          <a:p>
            <a:pPr marL="431755" indent="-323817" eaLnBrk="1" hangingPunct="1">
              <a:buSzPct val="45000"/>
              <a:buFont typeface="Wingdings" charset="2"/>
              <a:buChar char="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800" dirty="0"/>
              <a:t>Tango compatible hardware</a:t>
            </a:r>
          </a:p>
          <a:p>
            <a:pPr marL="1157526" lvl="2" indent="-323817" eaLnBrk="1" hangingPunct="1">
              <a:buSzPct val="45000"/>
              <a:buFont typeface="Wingdings" charset="2"/>
              <a:buChar char="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500" dirty="0" smtClean="0"/>
              <a:t>Supplier </a:t>
            </a:r>
            <a:r>
              <a:rPr lang="en-US" sz="1500" dirty="0"/>
              <a:t>provides and guaranty The TANGO interface to their product</a:t>
            </a:r>
            <a:r>
              <a:rPr lang="en-US" sz="1100" dirty="0"/>
              <a:t/>
            </a:r>
            <a:br>
              <a:rPr lang="en-US" sz="1100" dirty="0"/>
            </a:br>
            <a:endParaRPr lang="en-US" dirty="0"/>
          </a:p>
          <a:p>
            <a:pPr marL="431755" indent="-323817" eaLnBrk="1" hangingPunct="1">
              <a:buSzPct val="45000"/>
              <a:buFont typeface="Wingdings" charset="2"/>
              <a:buChar char="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800" dirty="0"/>
              <a:t>Advantage for the supplier : </a:t>
            </a:r>
          </a:p>
          <a:p>
            <a:pPr marL="863510" lvl="1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600" dirty="0"/>
              <a:t>Sales argument for addressing TANGO community</a:t>
            </a:r>
          </a:p>
          <a:p>
            <a:pPr marL="863510" lvl="1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600" dirty="0"/>
              <a:t>Provide remote control of device</a:t>
            </a:r>
          </a:p>
          <a:p>
            <a:pPr marL="863510" lvl="1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600" dirty="0"/>
              <a:t>Profit </a:t>
            </a:r>
            <a:r>
              <a:rPr lang="en-US" sz="1600" dirty="0" smtClean="0"/>
              <a:t>for free from </a:t>
            </a:r>
            <a:r>
              <a:rPr lang="en-US" sz="1600" dirty="0"/>
              <a:t>TANGO framework</a:t>
            </a:r>
          </a:p>
          <a:p>
            <a:pPr marL="500625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200" dirty="0"/>
              <a:t>Advantage for the </a:t>
            </a:r>
            <a:r>
              <a:rPr lang="en-US" sz="2200" dirty="0" smtClean="0"/>
              <a:t>community/client/user</a:t>
            </a:r>
            <a:endParaRPr lang="en-US" sz="2200" dirty="0"/>
          </a:p>
          <a:p>
            <a:pPr marL="863510" lvl="1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600" dirty="0"/>
              <a:t>Easier integration</a:t>
            </a:r>
          </a:p>
          <a:p>
            <a:pPr marL="863510" lvl="1" indent="-323817" eaLnBrk="1" hangingPunct="1">
              <a:buSzPct val="75000"/>
              <a:buFont typeface="Symbol" charset="2"/>
              <a:buChar char="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1600" dirty="0"/>
              <a:t>Better matching of the hardware features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685800"/>
            <a:ext cx="86804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2" rIns="0" bIns="0" anchor="ctr"/>
          <a:lstStyle/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9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TANGO – Generating economical activity</a:t>
            </a:r>
            <a:br>
              <a:rPr lang="en-US" sz="29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900" b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http://proteincrystallography.org/pictures/1/2/quantum-4r-ccd-x-ray-det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675" y="2405063"/>
            <a:ext cx="2371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chaize\Desktop\Gravit\TANGO_controls_Pastil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3016250"/>
            <a:ext cx="6080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C:\Users\chaize\Desktop\Gravit\TANGO_controls_Pastil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300" y="5759450"/>
            <a:ext cx="4302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 descr="http://tjetest.com/upfile/product/200712211172996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5300" y="4371975"/>
            <a:ext cx="33528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C:\Users\chaize\Desktop\Gravit\TANGO_controls_Pastil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4857750"/>
            <a:ext cx="4302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1" descr="logo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03" name="AutoShape 33" descr="logo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5604" name="Picture 37" descr="C:\Users\chaize\Desktop\ICA2013 paper\on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9338"/>
            <a:ext cx="19700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9" descr="C:\Users\chaize\Desktop\ICA2013 paper\thom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438" y="4148138"/>
            <a:ext cx="19685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1" descr="C:\Users\chaize\Desktop\ICA2013 paper\lul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263" y="4745038"/>
            <a:ext cx="13160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2" descr="C:\Users\chaize\Desktop\ICA2013 paper\ma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2382838"/>
            <a:ext cx="36941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3" descr="C:\Users\chaize\Desktop\ICA2013 paper\lal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2563" y="5322888"/>
            <a:ext cx="1177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4" descr="C:\Users\chaize\Desktop\ICA2013 paper\a380-soufflerie-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455850">
            <a:off x="547688" y="2784475"/>
            <a:ext cx="22812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5" descr="C:\Users\chaize\Desktop\ICA2013 paper\loghi_er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0113" y="3821113"/>
            <a:ext cx="1293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Immagine 5" descr="924x156xbanner-gsoc201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95904">
            <a:off x="5116513" y="3095625"/>
            <a:ext cx="333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7" descr="C:\Users\chaize\Desktop\Gravit\ELI\Solaris_log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78113" y="4997450"/>
            <a:ext cx="1633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9" descr="東北大学 -TOHOKU UNIVERSITY-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1263" y="2514600"/>
            <a:ext cx="2678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51" descr="Apoll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76244">
            <a:off x="5789613" y="4908550"/>
            <a:ext cx="1960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4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3168650"/>
            <a:ext cx="1519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 rot="538603">
            <a:off x="390525" y="4670425"/>
            <a:ext cx="1371600" cy="1130300"/>
            <a:chOff x="431800" y="5147989"/>
            <a:chExt cx="1512168" cy="1247638"/>
          </a:xfrm>
        </p:grpSpPr>
        <p:pic>
          <p:nvPicPr>
            <p:cNvPr id="25619" name="Picture 46" descr="C:\Users\chaize\Desktop\Gravit\ELI\JIN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1800" y="5147989"/>
              <a:ext cx="14859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TextBox 41"/>
            <p:cNvSpPr txBox="1">
              <a:spLocks noChangeArrowheads="1"/>
            </p:cNvSpPr>
            <p:nvPr/>
          </p:nvSpPr>
          <p:spPr bwMode="auto">
            <a:xfrm>
              <a:off x="431800" y="5920353"/>
              <a:ext cx="1512168" cy="475274"/>
            </a:xfrm>
            <a:prstGeom prst="rect">
              <a:avLst/>
            </a:prstGeom>
            <a:solidFill>
              <a:srgbClr val="21C5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J I N R</a:t>
              </a:r>
            </a:p>
          </p:txBody>
        </p:sp>
      </p:grpSp>
      <p:sp>
        <p:nvSpPr>
          <p:cNvPr id="44" name="Rectangle 1"/>
          <p:cNvSpPr txBox="1">
            <a:spLocks noChangeArrowheads="1"/>
          </p:cNvSpPr>
          <p:nvPr/>
        </p:nvSpPr>
        <p:spPr bwMode="auto">
          <a:xfrm>
            <a:off x="587375" y="881063"/>
            <a:ext cx="8026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2" rIns="0" bIns="0" anchor="ctr"/>
          <a:lstStyle/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3200" b="1" dirty="0"/>
              <a:t>Recent projects started with TANGO</a:t>
            </a:r>
            <a:endParaRPr lang="en-US" sz="2900" b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18" name="Picture 1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35954">
            <a:off x="5060950" y="3719513"/>
            <a:ext cx="20748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73F1A-96E2-4D62-A3D9-98A2F5191EC3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3557" name="Picture 2" descr="ir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55181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066800"/>
            <a:ext cx="7086600" cy="4343400"/>
            <a:chOff x="624" y="672"/>
            <a:chExt cx="4464" cy="27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672"/>
              <a:ext cx="4464" cy="2736"/>
              <a:chOff x="624" y="672"/>
              <a:chExt cx="4464" cy="2736"/>
            </a:xfrm>
          </p:grpSpPr>
          <p:sp>
            <p:nvSpPr>
              <p:cNvPr id="23562" name="Line 5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4176" cy="2448"/>
              </a:xfrm>
              <a:prstGeom prst="line">
                <a:avLst/>
              </a:prstGeom>
              <a:noFill/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3" name="Line 6"/>
              <p:cNvSpPr>
                <a:spLocks noChangeShapeType="1"/>
              </p:cNvSpPr>
              <p:nvPr/>
            </p:nvSpPr>
            <p:spPr bwMode="auto">
              <a:xfrm flipV="1">
                <a:off x="624" y="672"/>
                <a:ext cx="2496" cy="2496"/>
              </a:xfrm>
              <a:prstGeom prst="line">
                <a:avLst/>
              </a:prstGeom>
              <a:noFill/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4" name="Line 7"/>
              <p:cNvSpPr>
                <a:spLocks noChangeShapeType="1"/>
              </p:cNvSpPr>
              <p:nvPr/>
            </p:nvSpPr>
            <p:spPr bwMode="auto">
              <a:xfrm flipV="1">
                <a:off x="864" y="2928"/>
                <a:ext cx="4224" cy="480"/>
              </a:xfrm>
              <a:prstGeom prst="line">
                <a:avLst/>
              </a:prstGeom>
              <a:noFill/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5" name="Line 8"/>
              <p:cNvSpPr>
                <a:spLocks noChangeShapeType="1"/>
              </p:cNvSpPr>
              <p:nvPr/>
            </p:nvSpPr>
            <p:spPr bwMode="auto">
              <a:xfrm flipV="1">
                <a:off x="624" y="2928"/>
                <a:ext cx="2496" cy="480"/>
              </a:xfrm>
              <a:prstGeom prst="line">
                <a:avLst/>
              </a:prstGeom>
              <a:noFill/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3561" name="Picture 9" descr="irbl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672"/>
              <a:ext cx="1946" cy="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1524000" y="152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4400">
                <a:solidFill>
                  <a:schemeClr val="tx2"/>
                </a:solidFill>
              </a:rPr>
              <a:t>Jdraw: </a:t>
            </a:r>
            <a:r>
              <a:rPr lang="en-US" sz="3600">
                <a:solidFill>
                  <a:schemeClr val="tx2"/>
                </a:solidFill>
              </a:rPr>
              <a:t>Generic Synoptic animation</a:t>
            </a:r>
            <a:r>
              <a:rPr lang="en-US" sz="2800"/>
              <a:t> </a:t>
            </a:r>
            <a:endParaRPr lang="fr-F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81075"/>
          </a:xfrm>
        </p:spPr>
        <p:txBody>
          <a:bodyPr lIns="0" tIns="0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Jive</a:t>
            </a:r>
            <a:br>
              <a:rPr lang="en-GB" u="sng" smtClean="0"/>
            </a:br>
            <a:r>
              <a:rPr lang="en-GB" sz="2400" u="sng" smtClean="0"/>
              <a:t>Database browser  and  Test Device Launcher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1852613"/>
            <a:ext cx="5441950" cy="353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1841500"/>
            <a:ext cx="2693987" cy="420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43050"/>
            <a:ext cx="3995738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81075"/>
          </a:xfrm>
        </p:spPr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POGO </a:t>
            </a:r>
            <a:r>
              <a:rPr lang="en-GB" sz="2400" u="sng" smtClean="0"/>
              <a:t>Device Server Code Generator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1589088"/>
            <a:ext cx="2816225" cy="500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481" name="Line 9"/>
          <p:cNvSpPr>
            <a:spLocks noChangeShapeType="1"/>
          </p:cNvSpPr>
          <p:nvPr/>
        </p:nvSpPr>
        <p:spPr bwMode="auto">
          <a:xfrm flipV="1">
            <a:off x="2449513" y="1905000"/>
            <a:ext cx="2122487" cy="219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752600"/>
            <a:ext cx="3817938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306513" y="3429000"/>
            <a:ext cx="26558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1468438" y="4244975"/>
            <a:ext cx="2874962" cy="1012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429000"/>
            <a:ext cx="4038600" cy="319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5482" name="Picture 10" descr="pogoattribut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447800"/>
            <a:ext cx="27955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3" name="Line 11"/>
          <p:cNvSpPr>
            <a:spLocks noChangeShapeType="1"/>
          </p:cNvSpPr>
          <p:nvPr/>
        </p:nvSpPr>
        <p:spPr bwMode="auto">
          <a:xfrm flipV="1">
            <a:off x="5943600" y="5867400"/>
            <a:ext cx="685800" cy="4841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95600" y="4953000"/>
            <a:ext cx="5029200" cy="1371600"/>
            <a:chOff x="1776" y="2880"/>
            <a:chExt cx="3490" cy="864"/>
          </a:xfrm>
        </p:grpSpPr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4512" y="2880"/>
              <a:ext cx="754" cy="450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1" lang="en-US" sz="2000">
                  <a:solidFill>
                    <a:schemeClr val="folHlink"/>
                  </a:solidFill>
                </a:rPr>
                <a:t>C++ or Java</a:t>
              </a:r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1776" y="3120"/>
              <a:ext cx="2736" cy="62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5487" name="Picture 15" descr="pogof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752600"/>
            <a:ext cx="14906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Oval 16"/>
          <p:cNvSpPr>
            <a:spLocks noChangeArrowheads="1"/>
          </p:cNvSpPr>
          <p:nvPr/>
        </p:nvSpPr>
        <p:spPr bwMode="auto">
          <a:xfrm>
            <a:off x="457200" y="2590800"/>
            <a:ext cx="1828800" cy="304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 animBg="1"/>
      <p:bldP spid="105477" grpId="0" animBg="1"/>
      <p:bldP spid="105479" grpId="0" animBg="1"/>
      <p:bldP spid="105483" grpId="0" animBg="1"/>
      <p:bldP spid="1054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oriented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a system as a set of objects communicating together</a:t>
            </a:r>
          </a:p>
          <a:p>
            <a:r>
              <a:rPr lang="en-US" dirty="0" smtClean="0"/>
              <a:t>Each object is in charge of its own life</a:t>
            </a:r>
          </a:p>
          <a:p>
            <a:r>
              <a:rPr lang="en-US" dirty="0" smtClean="0"/>
              <a:t>An object can be built on other objects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267200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1213"/>
            <a:ext cx="4354513" cy="346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355725" y="457200"/>
            <a:ext cx="6432550" cy="981075"/>
          </a:xfrm>
        </p:spPr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 smtClean="0"/>
              <a:t>POGO </a:t>
            </a:r>
            <a:r>
              <a:rPr lang="en-GB" sz="2400" u="sng" smtClean="0"/>
              <a:t>Device Server Code Generator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382713"/>
            <a:ext cx="3670300" cy="409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05000"/>
            <a:ext cx="3786188" cy="421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0" y="5791200"/>
            <a:ext cx="4953000" cy="685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0" y="2514600"/>
            <a:ext cx="4572000" cy="914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  <p:bldP spid="1075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2765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B43FA-078A-4890-87E7-2DCF0955261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781800" cy="1066800"/>
          </a:xfrm>
        </p:spPr>
        <p:txBody>
          <a:bodyPr/>
          <a:lstStyle/>
          <a:p>
            <a:pPr eaLnBrk="1" hangingPunct="1"/>
            <a:r>
              <a:rPr lang="en-US" smtClean="0"/>
              <a:t>ATKpanel  a generic client</a:t>
            </a:r>
            <a:endParaRPr lang="fr-FR" smtClean="0"/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05038"/>
            <a:ext cx="3810000" cy="4114800"/>
          </a:xfrm>
          <a:noFill/>
        </p:spPr>
      </p:pic>
      <p:pic>
        <p:nvPicPr>
          <p:cNvPr id="2765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11775" y="2209800"/>
            <a:ext cx="3832225" cy="4141788"/>
          </a:xfrm>
          <a:noFill/>
        </p:spPr>
      </p:pic>
      <p:pic>
        <p:nvPicPr>
          <p:cNvPr id="27656" name="Picture 5" descr="pan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19200"/>
            <a:ext cx="3727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11"/>
          <p:cNvSpPr>
            <a:spLocks noChangeArrowheads="1"/>
          </p:cNvSpPr>
          <p:nvPr/>
        </p:nvSpPr>
        <p:spPr bwMode="auto">
          <a:xfrm>
            <a:off x="609600" y="2133600"/>
            <a:ext cx="4419600" cy="3200400"/>
          </a:xfrm>
          <a:prstGeom prst="leftRightArrow">
            <a:avLst>
              <a:gd name="adj1" fmla="val 50000"/>
              <a:gd name="adj2" fmla="val 2761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Ethernet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828800" y="4419600"/>
            <a:ext cx="1676400" cy="1828800"/>
            <a:chOff x="816" y="2112"/>
            <a:chExt cx="1056" cy="1248"/>
          </a:xfrm>
        </p:grpSpPr>
        <p:sp>
          <p:nvSpPr>
            <p:cNvPr id="28793" name="Rectangle 97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Host 1</a:t>
              </a:r>
            </a:p>
          </p:txBody>
        </p:sp>
        <p:sp>
          <p:nvSpPr>
            <p:cNvPr id="28794" name="Oval 98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8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95" name="Oval 99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DS</a:t>
              </a:r>
            </a:p>
          </p:txBody>
        </p:sp>
        <p:sp>
          <p:nvSpPr>
            <p:cNvPr id="28796" name="Oval 100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DS</a:t>
              </a:r>
            </a:p>
          </p:txBody>
        </p:sp>
        <p:sp>
          <p:nvSpPr>
            <p:cNvPr id="28797" name="Oval 101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DS</a:t>
              </a:r>
            </a:p>
          </p:txBody>
        </p:sp>
        <p:sp>
          <p:nvSpPr>
            <p:cNvPr id="28798" name="Oval 102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DS</a:t>
              </a:r>
            </a:p>
          </p:txBody>
        </p:sp>
        <p:sp>
          <p:nvSpPr>
            <p:cNvPr id="28799" name="Oval 103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DS</a:t>
              </a:r>
            </a:p>
          </p:txBody>
        </p:sp>
        <p:cxnSp>
          <p:nvCxnSpPr>
            <p:cNvPr id="28800" name="AutoShape 104"/>
            <p:cNvCxnSpPr>
              <a:cxnSpLocks noChangeShapeType="1"/>
              <a:stCxn id="28795" idx="0"/>
              <a:endCxn id="28794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801" name="AutoShape 105"/>
            <p:cNvCxnSpPr>
              <a:cxnSpLocks noChangeShapeType="1"/>
              <a:stCxn id="28796" idx="0"/>
              <a:endCxn id="28794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802" name="AutoShape 106"/>
            <p:cNvCxnSpPr>
              <a:cxnSpLocks noChangeShapeType="1"/>
              <a:stCxn id="28796" idx="7"/>
              <a:endCxn id="28794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803" name="AutoShape 107"/>
            <p:cNvCxnSpPr>
              <a:cxnSpLocks noChangeShapeType="1"/>
              <a:stCxn id="28797" idx="7"/>
              <a:endCxn id="28794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804" name="AutoShape 108"/>
            <p:cNvCxnSpPr>
              <a:cxnSpLocks noChangeShapeType="1"/>
              <a:stCxn id="28798" idx="7"/>
              <a:endCxn id="28794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805" name="AutoShape 109"/>
            <p:cNvCxnSpPr>
              <a:cxnSpLocks noChangeShapeType="1"/>
              <a:stCxn id="28799" idx="7"/>
              <a:endCxn id="28794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81075"/>
          </a:xfrm>
        </p:spPr>
        <p:txBody>
          <a:bodyPr lIns="0" tIns="0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Astor/Starter</a:t>
            </a:r>
            <a:br>
              <a:rPr lang="en-GB" u="sng" smtClean="0"/>
            </a:br>
            <a:r>
              <a:rPr lang="en-GB" sz="2400" u="sng" smtClean="0"/>
              <a:t>Tango Control System Manager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3276600"/>
            <a:ext cx="685800" cy="838200"/>
            <a:chOff x="816" y="2112"/>
            <a:chExt cx="1056" cy="1248"/>
          </a:xfrm>
        </p:grpSpPr>
        <p:sp>
          <p:nvSpPr>
            <p:cNvPr id="28780" name="Rectangle 4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81" name="Oval 5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82" name="Oval 6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83" name="Oval 14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84" name="Oval 15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85" name="Oval 16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86" name="Oval 17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87" name="AutoShape 18"/>
            <p:cNvCxnSpPr>
              <a:cxnSpLocks noChangeShapeType="1"/>
              <a:stCxn id="28782" idx="0"/>
              <a:endCxn id="28781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8" name="AutoShape 20"/>
            <p:cNvCxnSpPr>
              <a:cxnSpLocks noChangeShapeType="1"/>
              <a:stCxn id="28783" idx="0"/>
              <a:endCxn id="28781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9" name="AutoShape 21"/>
            <p:cNvCxnSpPr>
              <a:cxnSpLocks noChangeShapeType="1"/>
              <a:stCxn id="28783" idx="7"/>
              <a:endCxn id="28781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90" name="AutoShape 22"/>
            <p:cNvCxnSpPr>
              <a:cxnSpLocks noChangeShapeType="1"/>
              <a:stCxn id="28784" idx="7"/>
              <a:endCxn id="28781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91" name="AutoShape 23"/>
            <p:cNvCxnSpPr>
              <a:cxnSpLocks noChangeShapeType="1"/>
              <a:stCxn id="28785" idx="7"/>
              <a:endCxn id="28781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92" name="AutoShape 24"/>
            <p:cNvCxnSpPr>
              <a:cxnSpLocks noChangeShapeType="1"/>
              <a:stCxn id="28786" idx="7"/>
              <a:endCxn id="28781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8" name="AutoShape 113"/>
          <p:cNvSpPr>
            <a:spLocks noChangeArrowheads="1"/>
          </p:cNvSpPr>
          <p:nvPr/>
        </p:nvSpPr>
        <p:spPr bwMode="auto">
          <a:xfrm>
            <a:off x="990600" y="2057400"/>
            <a:ext cx="8382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/>
              <a:t>DB server</a:t>
            </a:r>
          </a:p>
        </p:txBody>
      </p:sp>
      <p:pic>
        <p:nvPicPr>
          <p:cNvPr id="122995" name="Picture 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143000"/>
            <a:ext cx="1470025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304800" y="3429000"/>
            <a:ext cx="685800" cy="838200"/>
            <a:chOff x="816" y="2112"/>
            <a:chExt cx="1056" cy="1248"/>
          </a:xfrm>
        </p:grpSpPr>
        <p:sp>
          <p:nvSpPr>
            <p:cNvPr id="28767" name="Rectangle 117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68" name="Oval 118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69" name="Oval 119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70" name="Oval 120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71" name="Oval 121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72" name="Oval 122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73" name="Oval 123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74" name="AutoShape 124"/>
            <p:cNvCxnSpPr>
              <a:cxnSpLocks noChangeShapeType="1"/>
              <a:stCxn id="28769" idx="0"/>
              <a:endCxn id="28768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25"/>
            <p:cNvCxnSpPr>
              <a:cxnSpLocks noChangeShapeType="1"/>
              <a:stCxn id="28770" idx="0"/>
              <a:endCxn id="28768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126"/>
            <p:cNvCxnSpPr>
              <a:cxnSpLocks noChangeShapeType="1"/>
              <a:stCxn id="28770" idx="7"/>
              <a:endCxn id="28768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7" name="AutoShape 127"/>
            <p:cNvCxnSpPr>
              <a:cxnSpLocks noChangeShapeType="1"/>
              <a:stCxn id="28771" idx="7"/>
              <a:endCxn id="28768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8" name="AutoShape 128"/>
            <p:cNvCxnSpPr>
              <a:cxnSpLocks noChangeShapeType="1"/>
              <a:stCxn id="28772" idx="7"/>
              <a:endCxn id="28768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9" name="AutoShape 129"/>
            <p:cNvCxnSpPr>
              <a:cxnSpLocks noChangeShapeType="1"/>
              <a:stCxn id="28773" idx="7"/>
              <a:endCxn id="28768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457200" y="3581400"/>
            <a:ext cx="685800" cy="838200"/>
            <a:chOff x="816" y="2112"/>
            <a:chExt cx="1056" cy="1248"/>
          </a:xfrm>
        </p:grpSpPr>
        <p:sp>
          <p:nvSpPr>
            <p:cNvPr id="28754" name="Rectangle 131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55" name="Oval 132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56" name="Oval 133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57" name="Oval 134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58" name="Oval 135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59" name="Oval 136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60" name="Oval 137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61" name="AutoShape 138"/>
            <p:cNvCxnSpPr>
              <a:cxnSpLocks noChangeShapeType="1"/>
              <a:stCxn id="28756" idx="0"/>
              <a:endCxn id="28755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2" name="AutoShape 139"/>
            <p:cNvCxnSpPr>
              <a:cxnSpLocks noChangeShapeType="1"/>
              <a:stCxn id="28757" idx="0"/>
              <a:endCxn id="28755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3" name="AutoShape 140"/>
            <p:cNvCxnSpPr>
              <a:cxnSpLocks noChangeShapeType="1"/>
              <a:stCxn id="28757" idx="7"/>
              <a:endCxn id="28755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4" name="AutoShape 141"/>
            <p:cNvCxnSpPr>
              <a:cxnSpLocks noChangeShapeType="1"/>
              <a:stCxn id="28758" idx="7"/>
              <a:endCxn id="28755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5" name="AutoShape 142"/>
            <p:cNvCxnSpPr>
              <a:cxnSpLocks noChangeShapeType="1"/>
              <a:stCxn id="28759" idx="7"/>
              <a:endCxn id="28755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6" name="AutoShape 143"/>
            <p:cNvCxnSpPr>
              <a:cxnSpLocks noChangeShapeType="1"/>
              <a:stCxn id="28760" idx="7"/>
              <a:endCxn id="28755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609600" y="3733800"/>
            <a:ext cx="685800" cy="838200"/>
            <a:chOff x="816" y="2112"/>
            <a:chExt cx="1056" cy="1248"/>
          </a:xfrm>
        </p:grpSpPr>
        <p:sp>
          <p:nvSpPr>
            <p:cNvPr id="28741" name="Rectangle 145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42" name="Oval 146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43" name="Oval 147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44" name="Oval 148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45" name="Oval 149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46" name="Oval 150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47" name="Oval 151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48" name="AutoShape 152"/>
            <p:cNvCxnSpPr>
              <a:cxnSpLocks noChangeShapeType="1"/>
              <a:stCxn id="28743" idx="0"/>
              <a:endCxn id="28742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9" name="AutoShape 153"/>
            <p:cNvCxnSpPr>
              <a:cxnSpLocks noChangeShapeType="1"/>
              <a:stCxn id="28744" idx="0"/>
              <a:endCxn id="28742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0" name="AutoShape 154"/>
            <p:cNvCxnSpPr>
              <a:cxnSpLocks noChangeShapeType="1"/>
              <a:stCxn id="28744" idx="7"/>
              <a:endCxn id="28742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1" name="AutoShape 155"/>
            <p:cNvCxnSpPr>
              <a:cxnSpLocks noChangeShapeType="1"/>
              <a:stCxn id="28745" idx="7"/>
              <a:endCxn id="28742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2" name="AutoShape 156"/>
            <p:cNvCxnSpPr>
              <a:cxnSpLocks noChangeShapeType="1"/>
              <a:stCxn id="28746" idx="7"/>
              <a:endCxn id="28742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3" name="AutoShape 157"/>
            <p:cNvCxnSpPr>
              <a:cxnSpLocks noChangeShapeType="1"/>
              <a:stCxn id="28747" idx="7"/>
              <a:endCxn id="28742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762000" y="3886200"/>
            <a:ext cx="685800" cy="838200"/>
            <a:chOff x="816" y="2112"/>
            <a:chExt cx="1056" cy="1248"/>
          </a:xfrm>
        </p:grpSpPr>
        <p:sp>
          <p:nvSpPr>
            <p:cNvPr id="28728" name="Rectangle 159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29" name="Oval 160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30" name="Oval 161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31" name="Oval 162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32" name="Oval 163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33" name="Oval 164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34" name="Oval 165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35" name="AutoShape 166"/>
            <p:cNvCxnSpPr>
              <a:cxnSpLocks noChangeShapeType="1"/>
              <a:stCxn id="28730" idx="0"/>
              <a:endCxn id="28729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6" name="AutoShape 167"/>
            <p:cNvCxnSpPr>
              <a:cxnSpLocks noChangeShapeType="1"/>
              <a:stCxn id="28731" idx="0"/>
              <a:endCxn id="28729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7" name="AutoShape 168"/>
            <p:cNvCxnSpPr>
              <a:cxnSpLocks noChangeShapeType="1"/>
              <a:stCxn id="28731" idx="7"/>
              <a:endCxn id="28729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8" name="AutoShape 169"/>
            <p:cNvCxnSpPr>
              <a:cxnSpLocks noChangeShapeType="1"/>
              <a:stCxn id="28732" idx="7"/>
              <a:endCxn id="28729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9" name="AutoShape 170"/>
            <p:cNvCxnSpPr>
              <a:cxnSpLocks noChangeShapeType="1"/>
              <a:stCxn id="28733" idx="7"/>
              <a:endCxn id="28729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0" name="AutoShape 171"/>
            <p:cNvCxnSpPr>
              <a:cxnSpLocks noChangeShapeType="1"/>
              <a:stCxn id="28734" idx="7"/>
              <a:endCxn id="28729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914400" y="4038600"/>
            <a:ext cx="685800" cy="838200"/>
            <a:chOff x="816" y="2112"/>
            <a:chExt cx="1056" cy="1248"/>
          </a:xfrm>
        </p:grpSpPr>
        <p:sp>
          <p:nvSpPr>
            <p:cNvPr id="28715" name="Rectangle 173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16" name="Oval 174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17" name="Oval 175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18" name="Oval 176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19" name="Oval 177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20" name="Oval 178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21" name="Oval 179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22" name="AutoShape 180"/>
            <p:cNvCxnSpPr>
              <a:cxnSpLocks noChangeShapeType="1"/>
              <a:stCxn id="28717" idx="0"/>
              <a:endCxn id="28716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3" name="AutoShape 181"/>
            <p:cNvCxnSpPr>
              <a:cxnSpLocks noChangeShapeType="1"/>
              <a:stCxn id="28718" idx="0"/>
              <a:endCxn id="28716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4" name="AutoShape 182"/>
            <p:cNvCxnSpPr>
              <a:cxnSpLocks noChangeShapeType="1"/>
              <a:stCxn id="28718" idx="7"/>
              <a:endCxn id="28716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5" name="AutoShape 183"/>
            <p:cNvCxnSpPr>
              <a:cxnSpLocks noChangeShapeType="1"/>
              <a:stCxn id="28719" idx="7"/>
              <a:endCxn id="28716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6" name="AutoShape 184"/>
            <p:cNvCxnSpPr>
              <a:cxnSpLocks noChangeShapeType="1"/>
              <a:stCxn id="28720" idx="7"/>
              <a:endCxn id="28716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7" name="AutoShape 185"/>
            <p:cNvCxnSpPr>
              <a:cxnSpLocks noChangeShapeType="1"/>
              <a:stCxn id="28721" idx="7"/>
              <a:endCxn id="28716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186"/>
          <p:cNvGrpSpPr>
            <a:grpSpLocks/>
          </p:cNvGrpSpPr>
          <p:nvPr/>
        </p:nvGrpSpPr>
        <p:grpSpPr bwMode="auto">
          <a:xfrm>
            <a:off x="1066800" y="4191000"/>
            <a:ext cx="685800" cy="838200"/>
            <a:chOff x="816" y="2112"/>
            <a:chExt cx="1056" cy="1248"/>
          </a:xfrm>
        </p:grpSpPr>
        <p:sp>
          <p:nvSpPr>
            <p:cNvPr id="28702" name="Rectangle 187"/>
            <p:cNvSpPr>
              <a:spLocks noChangeArrowheads="1"/>
            </p:cNvSpPr>
            <p:nvPr/>
          </p:nvSpPr>
          <p:spPr bwMode="auto">
            <a:xfrm>
              <a:off x="816" y="2112"/>
              <a:ext cx="1056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Host n</a:t>
              </a:r>
            </a:p>
          </p:txBody>
        </p:sp>
        <p:sp>
          <p:nvSpPr>
            <p:cNvPr id="28703" name="Oval 188"/>
            <p:cNvSpPr>
              <a:spLocks noChangeArrowheads="1"/>
            </p:cNvSpPr>
            <p:nvPr/>
          </p:nvSpPr>
          <p:spPr bwMode="auto">
            <a:xfrm>
              <a:off x="1008" y="2160"/>
              <a:ext cx="768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chemeClr val="bg2"/>
                  </a:solidFill>
                </a:rPr>
                <a:t>Starter</a:t>
              </a:r>
            </a:p>
            <a:p>
              <a:r>
                <a:rPr lang="en-US" sz="1200">
                  <a:solidFill>
                    <a:schemeClr val="bg2"/>
                  </a:solidFill>
                </a:rPr>
                <a:t>server</a:t>
              </a:r>
            </a:p>
          </p:txBody>
        </p:sp>
        <p:sp>
          <p:nvSpPr>
            <p:cNvPr id="28704" name="Oval 189"/>
            <p:cNvSpPr>
              <a:spLocks noChangeArrowheads="1"/>
            </p:cNvSpPr>
            <p:nvPr/>
          </p:nvSpPr>
          <p:spPr bwMode="auto">
            <a:xfrm>
              <a:off x="864" y="2736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05" name="Oval 190"/>
            <p:cNvSpPr>
              <a:spLocks noChangeArrowheads="1"/>
            </p:cNvSpPr>
            <p:nvPr/>
          </p:nvSpPr>
          <p:spPr bwMode="auto">
            <a:xfrm>
              <a:off x="960" y="2832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06" name="Oval 191"/>
            <p:cNvSpPr>
              <a:spLocks noChangeArrowheads="1"/>
            </p:cNvSpPr>
            <p:nvPr/>
          </p:nvSpPr>
          <p:spPr bwMode="auto">
            <a:xfrm>
              <a:off x="1056" y="2928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07" name="Oval 192"/>
            <p:cNvSpPr>
              <a:spLocks noChangeArrowheads="1"/>
            </p:cNvSpPr>
            <p:nvPr/>
          </p:nvSpPr>
          <p:spPr bwMode="auto">
            <a:xfrm>
              <a:off x="1152" y="3024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sp>
          <p:nvSpPr>
            <p:cNvPr id="28708" name="Oval 193"/>
            <p:cNvSpPr>
              <a:spLocks noChangeArrowheads="1"/>
            </p:cNvSpPr>
            <p:nvPr/>
          </p:nvSpPr>
          <p:spPr bwMode="auto">
            <a:xfrm>
              <a:off x="1248" y="3120"/>
              <a:ext cx="240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DS</a:t>
              </a:r>
            </a:p>
          </p:txBody>
        </p:sp>
        <p:cxnSp>
          <p:nvCxnSpPr>
            <p:cNvPr id="28709" name="AutoShape 194"/>
            <p:cNvCxnSpPr>
              <a:cxnSpLocks noChangeShapeType="1"/>
              <a:stCxn id="28704" idx="0"/>
              <a:endCxn id="28703" idx="4"/>
            </p:cNvCxnSpPr>
            <p:nvPr/>
          </p:nvCxnSpPr>
          <p:spPr bwMode="auto">
            <a:xfrm flipV="1">
              <a:off x="984" y="2640"/>
              <a:ext cx="40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0" name="AutoShape 195"/>
            <p:cNvCxnSpPr>
              <a:cxnSpLocks noChangeShapeType="1"/>
              <a:stCxn id="28705" idx="0"/>
              <a:endCxn id="28703" idx="4"/>
            </p:cNvCxnSpPr>
            <p:nvPr/>
          </p:nvCxnSpPr>
          <p:spPr bwMode="auto">
            <a:xfrm flipV="1">
              <a:off x="1080" y="2640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1" name="AutoShape 196"/>
            <p:cNvCxnSpPr>
              <a:cxnSpLocks noChangeShapeType="1"/>
              <a:stCxn id="28705" idx="7"/>
              <a:endCxn id="28703" idx="4"/>
            </p:cNvCxnSpPr>
            <p:nvPr/>
          </p:nvCxnSpPr>
          <p:spPr bwMode="auto">
            <a:xfrm flipV="1">
              <a:off x="1165" y="2640"/>
              <a:ext cx="227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2" name="AutoShape 197"/>
            <p:cNvCxnSpPr>
              <a:cxnSpLocks noChangeShapeType="1"/>
              <a:stCxn id="28706" idx="7"/>
              <a:endCxn id="28703" idx="4"/>
            </p:cNvCxnSpPr>
            <p:nvPr/>
          </p:nvCxnSpPr>
          <p:spPr bwMode="auto">
            <a:xfrm flipV="1">
              <a:off x="1261" y="2640"/>
              <a:ext cx="13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3" name="AutoShape 198"/>
            <p:cNvCxnSpPr>
              <a:cxnSpLocks noChangeShapeType="1"/>
              <a:stCxn id="28707" idx="7"/>
              <a:endCxn id="28703" idx="4"/>
            </p:cNvCxnSpPr>
            <p:nvPr/>
          </p:nvCxnSpPr>
          <p:spPr bwMode="auto">
            <a:xfrm flipV="1">
              <a:off x="1357" y="2640"/>
              <a:ext cx="35" cy="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4" name="AutoShape 199"/>
            <p:cNvCxnSpPr>
              <a:cxnSpLocks noChangeShapeType="1"/>
              <a:stCxn id="28708" idx="7"/>
              <a:endCxn id="28703" idx="4"/>
            </p:cNvCxnSpPr>
            <p:nvPr/>
          </p:nvCxnSpPr>
          <p:spPr bwMode="auto">
            <a:xfrm flipH="1" flipV="1">
              <a:off x="1392" y="2640"/>
              <a:ext cx="61" cy="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23080" name="AutoShape 200"/>
          <p:cNvCxnSpPr>
            <a:cxnSpLocks noChangeShapeType="1"/>
            <a:endCxn id="28678" idx="4"/>
          </p:cNvCxnSpPr>
          <p:nvPr/>
        </p:nvCxnSpPr>
        <p:spPr bwMode="auto">
          <a:xfrm rot="10800000">
            <a:off x="1828800" y="2324100"/>
            <a:ext cx="5181600" cy="358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081" name="Text Box 201"/>
          <p:cNvSpPr txBox="1">
            <a:spLocks noChangeArrowheads="1"/>
          </p:cNvSpPr>
          <p:nvPr/>
        </p:nvSpPr>
        <p:spPr bwMode="auto">
          <a:xfrm>
            <a:off x="1981200" y="18288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host list</a:t>
            </a:r>
          </a:p>
        </p:txBody>
      </p:sp>
      <p:cxnSp>
        <p:nvCxnSpPr>
          <p:cNvPr id="123082" name="AutoShape 202"/>
          <p:cNvCxnSpPr>
            <a:cxnSpLocks noChangeShapeType="1"/>
            <a:endCxn id="28794" idx="6"/>
          </p:cNvCxnSpPr>
          <p:nvPr/>
        </p:nvCxnSpPr>
        <p:spPr bwMode="auto">
          <a:xfrm rot="10800000" flipV="1">
            <a:off x="3352800" y="3794125"/>
            <a:ext cx="1981200" cy="10477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4" name="AutoShape 204"/>
          <p:cNvCxnSpPr>
            <a:cxnSpLocks noChangeShapeType="1"/>
            <a:stCxn id="28794" idx="0"/>
            <a:endCxn id="28678" idx="3"/>
          </p:cNvCxnSpPr>
          <p:nvPr/>
        </p:nvCxnSpPr>
        <p:spPr bwMode="auto">
          <a:xfrm rot="5400000" flipH="1">
            <a:off x="1127125" y="2873375"/>
            <a:ext cx="1898650" cy="1333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23086" name="Picture 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2311400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87" name="Picture 207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1793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8" name="Picture 2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352800"/>
            <a:ext cx="1958975" cy="317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3089" name="AutoShape 209"/>
          <p:cNvCxnSpPr>
            <a:cxnSpLocks noChangeShapeType="1"/>
            <a:stCxn id="28795" idx="0"/>
            <a:endCxn id="28678" idx="3"/>
          </p:cNvCxnSpPr>
          <p:nvPr/>
        </p:nvCxnSpPr>
        <p:spPr bwMode="auto">
          <a:xfrm rot="5400000" flipH="1">
            <a:off x="381000" y="3619500"/>
            <a:ext cx="2743200" cy="685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0" name="AutoShape 210"/>
          <p:cNvCxnSpPr>
            <a:cxnSpLocks noChangeShapeType="1"/>
            <a:endCxn id="28678" idx="3"/>
          </p:cNvCxnSpPr>
          <p:nvPr/>
        </p:nvCxnSpPr>
        <p:spPr bwMode="auto">
          <a:xfrm rot="5400000" flipH="1">
            <a:off x="381000" y="3619500"/>
            <a:ext cx="2895600" cy="838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1" name="AutoShape 211"/>
          <p:cNvCxnSpPr>
            <a:cxnSpLocks noChangeShapeType="1"/>
            <a:endCxn id="28678" idx="3"/>
          </p:cNvCxnSpPr>
          <p:nvPr/>
        </p:nvCxnSpPr>
        <p:spPr bwMode="auto">
          <a:xfrm rot="5400000" flipH="1">
            <a:off x="381000" y="36195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2" name="AutoShape 212"/>
          <p:cNvCxnSpPr>
            <a:cxnSpLocks noChangeShapeType="1"/>
            <a:endCxn id="28678" idx="3"/>
          </p:cNvCxnSpPr>
          <p:nvPr/>
        </p:nvCxnSpPr>
        <p:spPr bwMode="auto">
          <a:xfrm rot="5400000" flipH="1">
            <a:off x="381000" y="3619500"/>
            <a:ext cx="3200400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3" name="AutoShape 213"/>
          <p:cNvCxnSpPr>
            <a:cxnSpLocks noChangeShapeType="1"/>
            <a:endCxn id="28678" idx="3"/>
          </p:cNvCxnSpPr>
          <p:nvPr/>
        </p:nvCxnSpPr>
        <p:spPr bwMode="auto">
          <a:xfrm rot="5400000" flipH="1">
            <a:off x="381000" y="3619500"/>
            <a:ext cx="3352800" cy="1295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5" name="AutoShape 215"/>
          <p:cNvCxnSpPr>
            <a:cxnSpLocks noChangeShapeType="1"/>
            <a:endCxn id="28794" idx="7"/>
          </p:cNvCxnSpPr>
          <p:nvPr/>
        </p:nvCxnSpPr>
        <p:spPr bwMode="auto">
          <a:xfrm rot="10800000" flipV="1">
            <a:off x="3175000" y="2682875"/>
            <a:ext cx="3835400" cy="190976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096" name="Text Box 216"/>
          <p:cNvSpPr txBox="1">
            <a:spLocks noChangeArrowheads="1"/>
          </p:cNvSpPr>
          <p:nvPr/>
        </p:nvSpPr>
        <p:spPr bwMode="auto">
          <a:xfrm rot="-2126743">
            <a:off x="3200400" y="35052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status</a:t>
            </a:r>
          </a:p>
        </p:txBody>
      </p:sp>
      <p:sp>
        <p:nvSpPr>
          <p:cNvPr id="123083" name="Text Box 203"/>
          <p:cNvSpPr txBox="1">
            <a:spLocks noChangeArrowheads="1"/>
          </p:cNvSpPr>
          <p:nvPr/>
        </p:nvSpPr>
        <p:spPr bwMode="auto">
          <a:xfrm>
            <a:off x="3276600" y="4648200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server list</a:t>
            </a:r>
          </a:p>
        </p:txBody>
      </p:sp>
      <p:cxnSp>
        <p:nvCxnSpPr>
          <p:cNvPr id="123097" name="AutoShape 217"/>
          <p:cNvCxnSpPr>
            <a:cxnSpLocks noChangeShapeType="1"/>
            <a:stCxn id="28799" idx="6"/>
          </p:cNvCxnSpPr>
          <p:nvPr/>
        </p:nvCxnSpPr>
        <p:spPr bwMode="auto">
          <a:xfrm flipV="1">
            <a:off x="2895600" y="4940300"/>
            <a:ext cx="2057400" cy="11318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1" grpId="0"/>
      <p:bldP spid="123081" grpId="1"/>
      <p:bldP spid="123096" grpId="0"/>
      <p:bldP spid="123096" grpId="1"/>
      <p:bldP spid="123083" grpId="0"/>
      <p:bldP spid="12308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37BE0-EBC9-4C1E-B8C8-A5906CE67B5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6629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WWW sites for TANGO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Common site </a:t>
            </a:r>
            <a:r>
              <a:rPr lang="en-GB" sz="2000" b="1" smtClean="0"/>
              <a:t>http://tango-controls.org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/>
              <a:t>http://sourceforge.net/projects/tango-cs</a:t>
            </a:r>
            <a:endParaRPr lang="en-GB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</p:txBody>
      </p: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1952625" y="1752600"/>
            <a:ext cx="523875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 for your attention</a:t>
            </a:r>
            <a:endParaRPr lang="en-GB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ttp://www.esrf.eu/files/live/sites/www/files/about/synchrotron-science/ESRF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1263"/>
            <a:ext cx="40386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a.fsdn.com/con/app/proj/tango-cs/screenshots/operator.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210" y="3816138"/>
            <a:ext cx="5736513" cy="30418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B/>
          </a:sp3d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6950"/>
            <a:ext cx="8229600" cy="847725"/>
          </a:xfrm>
        </p:spPr>
        <p:txBody>
          <a:bodyPr tIns="35203">
            <a:normAutofit fontScale="90000"/>
          </a:bodyPr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3300" smtClean="0"/>
              <a:t>A European Control System framework </a:t>
            </a:r>
            <a:br>
              <a:rPr lang="en-US" sz="3300" smtClean="0"/>
            </a:br>
            <a:r>
              <a:rPr lang="en-US" sz="2000" smtClean="0">
                <a:solidFill>
                  <a:srgbClr val="800080"/>
                </a:solidFill>
              </a:rPr>
              <a:t>«Remote control anything and everything»</a:t>
            </a:r>
            <a:endParaRPr lang="en-US" sz="3300" i="1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12963"/>
            <a:ext cx="4038600" cy="4525962"/>
          </a:xfrm>
        </p:spPr>
        <p:txBody>
          <a:bodyPr/>
          <a:lstStyle/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A mature Open Source product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 &gt; 100 man years of development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Used in 15+ big instruments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Active community</a:t>
            </a:r>
          </a:p>
          <a:p>
            <a:pPr marL="390525" indent="-293688" eaLnBrk="1" hangingPunct="1"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US" sz="1800" smtClean="0"/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US" sz="18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112963"/>
            <a:ext cx="4038600" cy="4525962"/>
          </a:xfrm>
        </p:spPr>
        <p:txBody>
          <a:bodyPr/>
          <a:lstStyle/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Object oriented, topology independent, highly scalable, 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Operating system independent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Multi language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7175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0"/>
            <a:ext cx="27479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932113" y="687388"/>
            <a:ext cx="6126162" cy="681037"/>
          </a:xfrm>
        </p:spPr>
        <p:txBody>
          <a:bodyPr tIns="42332">
            <a:normAutofit fontScale="90000"/>
          </a:bodyPr>
          <a:lstStyle/>
          <a:p>
            <a:pPr eaLnBrk="1" hangingPunct="1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</a:tabLst>
              <a:defRPr/>
            </a:pP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HIGHLY scalable !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8700" y="1143000"/>
            <a:ext cx="7504113" cy="1143000"/>
          </a:xfrm>
        </p:spPr>
        <p:txBody>
          <a:bodyPr tIns="17639" anchor="ctr"/>
          <a:lstStyle/>
          <a:p>
            <a:pPr marL="0" indent="0" eaLnBrk="1" hangingPunct="1">
              <a:spcBef>
                <a:spcPts val="363"/>
              </a:spcBef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endParaRPr lang="en-US" sz="2200" i="1" smtClean="0">
              <a:solidFill>
                <a:srgbClr val="800080"/>
              </a:solidFill>
            </a:endParaRPr>
          </a:p>
          <a:p>
            <a:pPr marL="0" indent="0" algn="ctr" eaLnBrk="1" hangingPunct="1">
              <a:spcBef>
                <a:spcPts val="400"/>
              </a:spcBef>
              <a:buFontTx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2500" smtClean="0">
                <a:solidFill>
                  <a:srgbClr val="800080"/>
                </a:solidFill>
              </a:rPr>
              <a:t>From small embedded platforms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236788"/>
            <a:ext cx="3105150" cy="238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525" y="2341563"/>
            <a:ext cx="2103438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313" y="685800"/>
            <a:ext cx="2338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3101975"/>
            <a:ext cx="14668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s://encrypted-tbn1.gstatic.com/images?q=tbn:ANd9GcQcHCPKw5yvrL-V_eNtwrx0Jgnn7B20tFUyqvV8msvGlkXld9V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725" y="4127500"/>
            <a:ext cx="42227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414463"/>
            <a:ext cx="2492375" cy="243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177925" y="520700"/>
            <a:ext cx="7504113" cy="1031875"/>
          </a:xfrm>
        </p:spPr>
        <p:txBody>
          <a:bodyPr tIns="17639">
            <a:normAutofit fontScale="92500" lnSpcReduction="20000"/>
          </a:bodyPr>
          <a:lstStyle/>
          <a:p>
            <a:pPr eaLnBrk="1" hangingPunct="1">
              <a:spcBef>
                <a:spcPts val="363"/>
              </a:spcBef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endParaRPr lang="en-US" sz="2200" i="1" dirty="0">
              <a:solidFill>
                <a:srgbClr val="800080"/>
              </a:solidFill>
            </a:endParaRPr>
          </a:p>
          <a:p>
            <a:pPr eaLnBrk="1" hangingPunct="1">
              <a:spcBef>
                <a:spcPts val="400"/>
              </a:spcBef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500" dirty="0">
                <a:solidFill>
                  <a:srgbClr val="800080"/>
                </a:solidFill>
              </a:rPr>
              <a:t>… to big scientific </a:t>
            </a:r>
            <a:r>
              <a:rPr lang="en-US" sz="2500" dirty="0" smtClean="0">
                <a:solidFill>
                  <a:srgbClr val="800080"/>
                </a:solidFill>
              </a:rPr>
              <a:t>instruments</a:t>
            </a:r>
            <a:endParaRPr lang="en-US" sz="2500" dirty="0">
              <a:solidFill>
                <a:srgbClr val="800080"/>
              </a:solidFill>
            </a:endParaRPr>
          </a:p>
          <a:p>
            <a:pPr eaLnBrk="1" hangingPunct="1">
              <a:spcBef>
                <a:spcPts val="400"/>
              </a:spcBef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500" dirty="0" smtClean="0">
                <a:solidFill>
                  <a:srgbClr val="800080"/>
                </a:solidFill>
              </a:rPr>
              <a:t>&gt; 1 000 000 signals and actuators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1731963"/>
            <a:ext cx="34734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2462213"/>
            <a:ext cx="172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s://encrypted-tbn2.gstatic.com/images?q=tbn:ANd9GcRnTs4ELxqguZVg7Smw0OB-S5n1ApjR8iqqf3hgsdRql5LakvwW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575" y="4271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https://encrypted-tbn1.gstatic.com/images?q=tbn:ANd9GcS7k4FtSInViXT0mOllwSAiY8V0Y-GGD5GgOvu0wmMinoBeCbv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18542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https://encrypted-tbn2.gstatic.com/images?q=tbn:ANd9GcQPTS95QgsVbOsTlAzn3i2CXtxTTaATQxVjnINR4moVhPqL982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375" y="4081463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http://www.esrf.eu/files/live/sites/www/files/operation/CTRM-DSC_7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3513" y="3622675"/>
            <a:ext cx="39004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June 2010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JM Chaize, ESRF/CERN control workshop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35017-0C1D-41D5-88F4-FE793E00871C}" type="slidenum">
              <a:rPr lang="en-US" smtClean="0"/>
              <a:pPr/>
              <a:t>8</a:t>
            </a:fld>
            <a:endParaRPr lang="en-US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124200"/>
            <a:ext cx="838200" cy="1219200"/>
            <a:chOff x="720" y="1968"/>
            <a:chExt cx="631" cy="768"/>
          </a:xfrm>
        </p:grpSpPr>
        <p:sp>
          <p:nvSpPr>
            <p:cNvPr id="8292" name="Rectangle 3"/>
            <p:cNvSpPr>
              <a:spLocks noChangeArrowheads="1"/>
            </p:cNvSpPr>
            <p:nvPr/>
          </p:nvSpPr>
          <p:spPr bwMode="auto">
            <a:xfrm>
              <a:off x="720" y="1968"/>
              <a:ext cx="631" cy="40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Rectangle 4"/>
            <p:cNvSpPr>
              <a:spLocks noChangeArrowheads="1"/>
            </p:cNvSpPr>
            <p:nvPr/>
          </p:nvSpPr>
          <p:spPr bwMode="auto">
            <a:xfrm>
              <a:off x="776" y="2024"/>
              <a:ext cx="50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dirty="0"/>
                <a:t>Data</a:t>
              </a:r>
            </a:p>
            <a:p>
              <a:r>
                <a:rPr lang="fr-FR" sz="1600" dirty="0" err="1"/>
                <a:t>Analysis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8294" name="Rectangle 5"/>
            <p:cNvSpPr>
              <a:spLocks noChangeArrowheads="1"/>
            </p:cNvSpPr>
            <p:nvPr/>
          </p:nvSpPr>
          <p:spPr bwMode="auto">
            <a:xfrm>
              <a:off x="720" y="2352"/>
              <a:ext cx="631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Line 6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3124200"/>
            <a:ext cx="762000" cy="1219200"/>
            <a:chOff x="720" y="1968"/>
            <a:chExt cx="631" cy="768"/>
          </a:xfrm>
        </p:grpSpPr>
        <p:sp>
          <p:nvSpPr>
            <p:cNvPr id="8288" name="Rectangle 8"/>
            <p:cNvSpPr>
              <a:spLocks noChangeArrowheads="1"/>
            </p:cNvSpPr>
            <p:nvPr/>
          </p:nvSpPr>
          <p:spPr bwMode="auto">
            <a:xfrm>
              <a:off x="720" y="1968"/>
              <a:ext cx="631" cy="40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Rectangle 9"/>
            <p:cNvSpPr>
              <a:spLocks noChangeArrowheads="1"/>
            </p:cNvSpPr>
            <p:nvPr/>
          </p:nvSpPr>
          <p:spPr bwMode="auto">
            <a:xfrm>
              <a:off x="808" y="2064"/>
              <a:ext cx="4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dirty="0"/>
                <a:t>Config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8290" name="Rectangle 10"/>
            <p:cNvSpPr>
              <a:spLocks noChangeArrowheads="1"/>
            </p:cNvSpPr>
            <p:nvPr/>
          </p:nvSpPr>
          <p:spPr bwMode="auto">
            <a:xfrm>
              <a:off x="720" y="2352"/>
              <a:ext cx="631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11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88024" y="3068960"/>
            <a:ext cx="920750" cy="1219200"/>
            <a:chOff x="2592" y="1488"/>
            <a:chExt cx="580" cy="76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92" y="1488"/>
              <a:ext cx="580" cy="768"/>
              <a:chOff x="2880" y="1968"/>
              <a:chExt cx="580" cy="768"/>
            </a:xfrm>
          </p:grpSpPr>
          <p:sp>
            <p:nvSpPr>
              <p:cNvPr id="8285" name="Rectangle 14"/>
              <p:cNvSpPr>
                <a:spLocks noChangeArrowheads="1"/>
              </p:cNvSpPr>
              <p:nvPr/>
            </p:nvSpPr>
            <p:spPr bwMode="auto">
              <a:xfrm>
                <a:off x="2880" y="1968"/>
                <a:ext cx="580" cy="402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Rectangle 15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580" cy="190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Line 16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84" name="Rectangle 17"/>
            <p:cNvSpPr>
              <a:spLocks noChangeArrowheads="1"/>
            </p:cNvSpPr>
            <p:nvPr/>
          </p:nvSpPr>
          <p:spPr bwMode="auto">
            <a:xfrm>
              <a:off x="2640" y="1632"/>
              <a:ext cx="48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dirty="0" err="1"/>
                <a:t>Archiving</a:t>
              </a:r>
              <a:endParaRPr lang="fr-FR" dirty="0">
                <a:latin typeface="Arial" charset="0"/>
              </a:endParaRPr>
            </a:p>
          </p:txBody>
        </p:sp>
      </p:grpSp>
      <p:sp>
        <p:nvSpPr>
          <p:cNvPr id="8200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990600"/>
          </a:xfrm>
        </p:spPr>
        <p:txBody>
          <a:bodyPr/>
          <a:lstStyle/>
          <a:p>
            <a:pPr eaLnBrk="1" hangingPunct="1"/>
            <a:r>
              <a:rPr lang="en-US" smtClean="0"/>
              <a:t>A software bus</a:t>
            </a:r>
          </a:p>
        </p:txBody>
      </p:sp>
      <p:sp>
        <p:nvSpPr>
          <p:cNvPr id="8201" name="Freeform 19"/>
          <p:cNvSpPr>
            <a:spLocks/>
          </p:cNvSpPr>
          <p:nvPr/>
        </p:nvSpPr>
        <p:spPr bwMode="auto">
          <a:xfrm>
            <a:off x="685800" y="4343400"/>
            <a:ext cx="7624763" cy="304800"/>
          </a:xfrm>
          <a:custGeom>
            <a:avLst/>
            <a:gdLst>
              <a:gd name="T0" fmla="*/ 0 w 8422"/>
              <a:gd name="T1" fmla="*/ 0 h 310"/>
              <a:gd name="T2" fmla="*/ 0 w 8422"/>
              <a:gd name="T3" fmla="*/ 0 h 310"/>
              <a:gd name="T4" fmla="*/ 0 w 8422"/>
              <a:gd name="T5" fmla="*/ 2147483647 h 310"/>
              <a:gd name="T6" fmla="*/ 0 w 8422"/>
              <a:gd name="T7" fmla="*/ 2147483647 h 310"/>
              <a:gd name="T8" fmla="*/ 2147483647 w 8422"/>
              <a:gd name="T9" fmla="*/ 2147483647 h 310"/>
              <a:gd name="T10" fmla="*/ 2147483647 w 8422"/>
              <a:gd name="T11" fmla="*/ 2147483647 h 310"/>
              <a:gd name="T12" fmla="*/ 2147483647 w 8422"/>
              <a:gd name="T13" fmla="*/ 0 h 310"/>
              <a:gd name="T14" fmla="*/ 2147483647 w 8422"/>
              <a:gd name="T15" fmla="*/ 0 h 310"/>
              <a:gd name="T16" fmla="*/ 0 w 8422"/>
              <a:gd name="T17" fmla="*/ 0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22"/>
              <a:gd name="T28" fmla="*/ 0 h 310"/>
              <a:gd name="T29" fmla="*/ 8422 w 8422"/>
              <a:gd name="T30" fmla="*/ 310 h 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22" h="310">
                <a:moveTo>
                  <a:pt x="0" y="0"/>
                </a:moveTo>
                <a:lnTo>
                  <a:pt x="0" y="0"/>
                </a:lnTo>
                <a:lnTo>
                  <a:pt x="0" y="310"/>
                </a:lnTo>
                <a:lnTo>
                  <a:pt x="8422" y="310"/>
                </a:lnTo>
                <a:lnTo>
                  <a:pt x="8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2613025" y="4419600"/>
            <a:ext cx="392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 i="1">
                <a:solidFill>
                  <a:srgbClr val="000000"/>
                </a:solidFill>
                <a:latin typeface="Arial" charset="0"/>
              </a:rPr>
              <a:t>TANGO Software Bus distributed on a network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4800" y="2209800"/>
            <a:ext cx="5486400" cy="2157413"/>
            <a:chOff x="528" y="1344"/>
            <a:chExt cx="3120" cy="1359"/>
          </a:xfrm>
        </p:grpSpPr>
        <p:sp>
          <p:nvSpPr>
            <p:cNvPr id="8281" name="Oval 22"/>
            <p:cNvSpPr>
              <a:spLocks noChangeArrowheads="1"/>
            </p:cNvSpPr>
            <p:nvPr/>
          </p:nvSpPr>
          <p:spPr bwMode="auto">
            <a:xfrm>
              <a:off x="528" y="1344"/>
              <a:ext cx="3120" cy="13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Text Box 23"/>
            <p:cNvSpPr txBox="1">
              <a:spLocks noChangeArrowheads="1"/>
            </p:cNvSpPr>
            <p:nvPr/>
          </p:nvSpPr>
          <p:spPr bwMode="auto">
            <a:xfrm>
              <a:off x="672" y="1440"/>
              <a:ext cx="27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i="1">
                  <a:solidFill>
                    <a:srgbClr val="FF0000"/>
                  </a:solidFill>
                  <a:latin typeface="Arial" charset="0"/>
                </a:rPr>
                <a:t>Generic Services</a:t>
              </a:r>
              <a:r>
                <a:rPr lang="fr-FR" sz="2800" b="1" i="1">
                  <a:solidFill>
                    <a:srgbClr val="FF00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85800" y="4648200"/>
            <a:ext cx="1050925" cy="1444625"/>
            <a:chOff x="528" y="2928"/>
            <a:chExt cx="662" cy="910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528" y="3312"/>
              <a:ext cx="662" cy="526"/>
              <a:chOff x="2556" y="3303"/>
              <a:chExt cx="662" cy="526"/>
            </a:xfrm>
          </p:grpSpPr>
          <p:sp>
            <p:nvSpPr>
              <p:cNvPr id="8278" name="Line 26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9" name="Oval 27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Rectangle 28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>
                    <a:latin typeface="Arial" charset="0"/>
                  </a:rPr>
                  <a:t>Hardware</a:t>
                </a: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76" y="2928"/>
              <a:ext cx="412" cy="384"/>
              <a:chOff x="2592" y="2928"/>
              <a:chExt cx="412" cy="384"/>
            </a:xfrm>
          </p:grpSpPr>
          <p:sp>
            <p:nvSpPr>
              <p:cNvPr id="8274" name="Line 30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827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kumimoji="1" lang="en-US" sz="1200" dirty="0"/>
                    <a:t>Device</a:t>
                  </a:r>
                </a:p>
              </p:txBody>
            </p:sp>
            <p:sp>
              <p:nvSpPr>
                <p:cNvPr id="8277" name="Rectangle 33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438400" y="3124200"/>
            <a:ext cx="762000" cy="1219200"/>
            <a:chOff x="1440" y="1968"/>
            <a:chExt cx="624" cy="768"/>
          </a:xfrm>
        </p:grpSpPr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1440" y="1968"/>
              <a:ext cx="624" cy="402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Rectangle 36"/>
            <p:cNvSpPr>
              <a:spLocks noChangeArrowheads="1"/>
            </p:cNvSpPr>
            <p:nvPr/>
          </p:nvSpPr>
          <p:spPr bwMode="auto">
            <a:xfrm>
              <a:off x="1474" y="2064"/>
              <a:ext cx="5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dirty="0"/>
                <a:t>Monitor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8270" name="Rectangle 37"/>
            <p:cNvSpPr>
              <a:spLocks noChangeArrowheads="1"/>
            </p:cNvSpPr>
            <p:nvPr/>
          </p:nvSpPr>
          <p:spPr bwMode="auto">
            <a:xfrm>
              <a:off x="1440" y="2352"/>
              <a:ext cx="624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38"/>
            <p:cNvSpPr>
              <a:spLocks noChangeShapeType="1"/>
            </p:cNvSpPr>
            <p:nvPr/>
          </p:nvSpPr>
          <p:spPr bwMode="auto">
            <a:xfrm>
              <a:off x="1776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548063" y="3124200"/>
            <a:ext cx="1019175" cy="1219200"/>
            <a:chOff x="2160" y="1968"/>
            <a:chExt cx="624" cy="768"/>
          </a:xfrm>
        </p:grpSpPr>
        <p:sp>
          <p:nvSpPr>
            <p:cNvPr id="8264" name="Rectangle 40"/>
            <p:cNvSpPr>
              <a:spLocks noChangeArrowheads="1"/>
            </p:cNvSpPr>
            <p:nvPr/>
          </p:nvSpPr>
          <p:spPr bwMode="auto">
            <a:xfrm>
              <a:off x="2160" y="1968"/>
              <a:ext cx="624" cy="402"/>
            </a:xfrm>
            <a:prstGeom prst="rect">
              <a:avLst/>
            </a:prstGeom>
            <a:solidFill>
              <a:srgbClr val="00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Rectangle 41"/>
            <p:cNvSpPr>
              <a:spLocks noChangeArrowheads="1"/>
            </p:cNvSpPr>
            <p:nvPr/>
          </p:nvSpPr>
          <p:spPr bwMode="auto">
            <a:xfrm>
              <a:off x="2168" y="2064"/>
              <a:ext cx="58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dirty="0" err="1"/>
                <a:t>Sequencing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8266" name="Rectangle 42"/>
            <p:cNvSpPr>
              <a:spLocks noChangeArrowheads="1"/>
            </p:cNvSpPr>
            <p:nvPr/>
          </p:nvSpPr>
          <p:spPr bwMode="auto">
            <a:xfrm>
              <a:off x="2160" y="2352"/>
              <a:ext cx="624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43"/>
            <p:cNvSpPr>
              <a:spLocks noChangeShapeType="1"/>
            </p:cNvSpPr>
            <p:nvPr/>
          </p:nvSpPr>
          <p:spPr bwMode="auto">
            <a:xfrm>
              <a:off x="244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5867400" y="3124200"/>
            <a:ext cx="1066800" cy="1219200"/>
            <a:chOff x="3648" y="1968"/>
            <a:chExt cx="672" cy="768"/>
          </a:xfrm>
        </p:grpSpPr>
        <p:sp>
          <p:nvSpPr>
            <p:cNvPr id="8261" name="Rectangle 45"/>
            <p:cNvSpPr>
              <a:spLocks noChangeArrowheads="1"/>
            </p:cNvSpPr>
            <p:nvPr/>
          </p:nvSpPr>
          <p:spPr bwMode="auto">
            <a:xfrm>
              <a:off x="3648" y="1968"/>
              <a:ext cx="672" cy="384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kumimoji="1" lang="en-US" sz="1400" dirty="0"/>
                <a:t>Application Tool-Kit</a:t>
              </a:r>
            </a:p>
          </p:txBody>
        </p:sp>
        <p:sp>
          <p:nvSpPr>
            <p:cNvPr id="8262" name="Rectangle 46"/>
            <p:cNvSpPr>
              <a:spLocks noChangeArrowheads="1"/>
            </p:cNvSpPr>
            <p:nvPr/>
          </p:nvSpPr>
          <p:spPr bwMode="auto">
            <a:xfrm>
              <a:off x="3648" y="2352"/>
              <a:ext cx="672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CC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47"/>
            <p:cNvSpPr>
              <a:spLocks noChangeShapeType="1"/>
            </p:cNvSpPr>
            <p:nvPr/>
          </p:nvSpPr>
          <p:spPr bwMode="auto">
            <a:xfrm>
              <a:off x="3936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7010400" y="2971800"/>
            <a:ext cx="1524000" cy="1371600"/>
            <a:chOff x="4416" y="1872"/>
            <a:chExt cx="960" cy="864"/>
          </a:xfrm>
        </p:grpSpPr>
        <p:sp>
          <p:nvSpPr>
            <p:cNvPr id="8258" name="Rectangle 49"/>
            <p:cNvSpPr>
              <a:spLocks noChangeArrowheads="1"/>
            </p:cNvSpPr>
            <p:nvPr/>
          </p:nvSpPr>
          <p:spPr bwMode="auto">
            <a:xfrm>
              <a:off x="4416" y="2352"/>
              <a:ext cx="960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CC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50"/>
            <p:cNvSpPr>
              <a:spLocks noChangeArrowheads="1"/>
            </p:cNvSpPr>
            <p:nvPr/>
          </p:nvSpPr>
          <p:spPr bwMode="auto">
            <a:xfrm>
              <a:off x="4416" y="1872"/>
              <a:ext cx="960" cy="481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kumimoji="1" lang="en-US" sz="1400" dirty="0"/>
                <a:t>User environment</a:t>
              </a:r>
            </a:p>
            <a:p>
              <a:pPr algn="l" eaLnBrk="0" hangingPunct="0"/>
              <a:r>
                <a:rPr kumimoji="1" lang="en-US" sz="1400" dirty="0" err="1"/>
                <a:t>Matlab,Labview</a:t>
              </a:r>
              <a:r>
                <a:rPr kumimoji="1" lang="en-US" sz="1400" dirty="0"/>
                <a:t> Igor, Python</a:t>
              </a:r>
            </a:p>
          </p:txBody>
        </p:sp>
        <p:sp>
          <p:nvSpPr>
            <p:cNvPr id="8260" name="Line 51"/>
            <p:cNvSpPr>
              <a:spLocks noChangeShapeType="1"/>
            </p:cNvSpPr>
            <p:nvPr/>
          </p:nvSpPr>
          <p:spPr bwMode="auto">
            <a:xfrm>
              <a:off x="484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5638800" y="4648200"/>
            <a:ext cx="1050925" cy="1444625"/>
            <a:chOff x="3552" y="2928"/>
            <a:chExt cx="662" cy="910"/>
          </a:xfrm>
        </p:grpSpPr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3648" y="3024"/>
              <a:ext cx="412" cy="280"/>
              <a:chOff x="3552" y="3024"/>
              <a:chExt cx="412" cy="280"/>
            </a:xfrm>
          </p:grpSpPr>
          <p:sp>
            <p:nvSpPr>
              <p:cNvPr id="8256" name="Rectangle 54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412" cy="136"/>
              </a:xfrm>
              <a:prstGeom prst="rect">
                <a:avLst/>
              </a:prstGeom>
              <a:solidFill>
                <a:srgbClr val="FF99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kumimoji="1" lang="en-US" sz="1200" dirty="0"/>
                  <a:t>Device</a:t>
                </a:r>
              </a:p>
            </p:txBody>
          </p:sp>
          <p:sp>
            <p:nvSpPr>
              <p:cNvPr id="8257" name="Rectangle 55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412" cy="141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1" name="Line 56"/>
            <p:cNvSpPr>
              <a:spLocks noChangeShapeType="1"/>
            </p:cNvSpPr>
            <p:nvPr/>
          </p:nvSpPr>
          <p:spPr bwMode="auto">
            <a:xfrm>
              <a:off x="3840" y="2928"/>
              <a:ext cx="1" cy="10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3552" y="3312"/>
              <a:ext cx="662" cy="526"/>
              <a:chOff x="2556" y="3303"/>
              <a:chExt cx="662" cy="526"/>
            </a:xfrm>
          </p:grpSpPr>
          <p:sp>
            <p:nvSpPr>
              <p:cNvPr id="8253" name="Line 5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4" name="Oval 5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Rectangle 6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>
                    <a:latin typeface="Arial" charset="0"/>
                  </a:rPr>
                  <a:t>Hardware</a:t>
                </a:r>
                <a:endParaRPr lang="fr-FR">
                  <a:latin typeface="Arial" charset="0"/>
                </a:endParaRPr>
              </a:p>
            </p:txBody>
          </p:sp>
        </p:grp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4343400" y="4648200"/>
            <a:ext cx="1050925" cy="1444625"/>
            <a:chOff x="2736" y="2928"/>
            <a:chExt cx="662" cy="910"/>
          </a:xfrm>
        </p:grpSpPr>
        <p:grpSp>
          <p:nvGrpSpPr>
            <p:cNvPr id="19" name="Group 62"/>
            <p:cNvGrpSpPr>
              <a:grpSpLocks/>
            </p:cNvGrpSpPr>
            <p:nvPr/>
          </p:nvGrpSpPr>
          <p:grpSpPr bwMode="auto">
            <a:xfrm>
              <a:off x="2784" y="2928"/>
              <a:ext cx="412" cy="384"/>
              <a:chOff x="2592" y="2928"/>
              <a:chExt cx="412" cy="384"/>
            </a:xfrm>
          </p:grpSpPr>
          <p:sp>
            <p:nvSpPr>
              <p:cNvPr id="8246" name="Line 6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8248" name="Rectangle 6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kumimoji="1" lang="en-US" sz="1200" dirty="0"/>
                    <a:t>Device</a:t>
                  </a:r>
                </a:p>
              </p:txBody>
            </p:sp>
            <p:sp>
              <p:nvSpPr>
                <p:cNvPr id="8249" name="Rectangle 6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2736" y="3312"/>
              <a:ext cx="662" cy="526"/>
              <a:chOff x="2556" y="3303"/>
              <a:chExt cx="662" cy="526"/>
            </a:xfrm>
          </p:grpSpPr>
          <p:sp>
            <p:nvSpPr>
              <p:cNvPr id="8243" name="Line 6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4" name="Oval 6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Rectangle 7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>
                    <a:latin typeface="Arial" charset="0"/>
                  </a:rPr>
                  <a:t>Hardware</a:t>
                </a:r>
                <a:endParaRPr lang="fr-FR">
                  <a:latin typeface="Arial" charset="0"/>
                </a:endParaRPr>
              </a:p>
            </p:txBody>
          </p:sp>
        </p:grp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048000" y="4648200"/>
            <a:ext cx="1050925" cy="1444625"/>
            <a:chOff x="1920" y="2928"/>
            <a:chExt cx="662" cy="910"/>
          </a:xfrm>
        </p:grpSpPr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2016" y="2928"/>
              <a:ext cx="412" cy="384"/>
              <a:chOff x="2592" y="2928"/>
              <a:chExt cx="412" cy="384"/>
            </a:xfrm>
          </p:grpSpPr>
          <p:sp>
            <p:nvSpPr>
              <p:cNvPr id="8237" name="Line 7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4" name="Group 7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8239" name="Rectangle 7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kumimoji="1" lang="en-US" sz="1200" dirty="0"/>
                    <a:t>Device</a:t>
                  </a:r>
                </a:p>
              </p:txBody>
            </p:sp>
            <p:sp>
              <p:nvSpPr>
                <p:cNvPr id="8240" name="Rectangle 7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920" y="3312"/>
              <a:ext cx="662" cy="526"/>
              <a:chOff x="2556" y="3303"/>
              <a:chExt cx="662" cy="526"/>
            </a:xfrm>
          </p:grpSpPr>
          <p:sp>
            <p:nvSpPr>
              <p:cNvPr id="8234" name="Line 7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5" name="Oval 7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Rectangle 8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>
                    <a:latin typeface="Arial" charset="0"/>
                  </a:rPr>
                  <a:t>Hardware</a:t>
                </a:r>
                <a:endParaRPr lang="fr-FR">
                  <a:latin typeface="Arial" charset="0"/>
                </a:endParaRPr>
              </a:p>
            </p:txBody>
          </p:sp>
        </p:grpSp>
      </p:grpSp>
      <p:grpSp>
        <p:nvGrpSpPr>
          <p:cNvPr id="26" name="Group 81"/>
          <p:cNvGrpSpPr>
            <a:grpSpLocks/>
          </p:cNvGrpSpPr>
          <p:nvPr/>
        </p:nvGrpSpPr>
        <p:grpSpPr bwMode="auto">
          <a:xfrm>
            <a:off x="1905000" y="4648200"/>
            <a:ext cx="1050925" cy="1444625"/>
            <a:chOff x="1200" y="2928"/>
            <a:chExt cx="662" cy="910"/>
          </a:xfrm>
        </p:grpSpPr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1296" y="2928"/>
              <a:ext cx="412" cy="384"/>
              <a:chOff x="2592" y="2928"/>
              <a:chExt cx="412" cy="384"/>
            </a:xfrm>
          </p:grpSpPr>
          <p:sp>
            <p:nvSpPr>
              <p:cNvPr id="8228" name="Line 8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" name="Group 8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8230" name="Rectangle 8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kumimoji="1" lang="en-US" sz="1200" dirty="0"/>
                    <a:t>Device</a:t>
                  </a:r>
                </a:p>
              </p:txBody>
            </p:sp>
            <p:sp>
              <p:nvSpPr>
                <p:cNvPr id="8231" name="Rectangle 8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87"/>
            <p:cNvGrpSpPr>
              <a:grpSpLocks/>
            </p:cNvGrpSpPr>
            <p:nvPr/>
          </p:nvGrpSpPr>
          <p:grpSpPr bwMode="auto">
            <a:xfrm>
              <a:off x="1200" y="3312"/>
              <a:ext cx="662" cy="526"/>
              <a:chOff x="2556" y="3303"/>
              <a:chExt cx="662" cy="526"/>
            </a:xfrm>
          </p:grpSpPr>
          <p:sp>
            <p:nvSpPr>
              <p:cNvPr id="8225" name="Line 8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6" name="Oval 8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Rectangle 9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>
                    <a:latin typeface="Arial" charset="0"/>
                  </a:rPr>
                  <a:t>Hardware</a:t>
                </a:r>
                <a:endParaRPr lang="fr-FR">
                  <a:latin typeface="Arial" charset="0"/>
                </a:endParaRPr>
              </a:p>
            </p:txBody>
          </p:sp>
        </p:grpSp>
      </p:grpSp>
      <p:grpSp>
        <p:nvGrpSpPr>
          <p:cNvPr id="30" name="Group 91"/>
          <p:cNvGrpSpPr>
            <a:grpSpLocks/>
          </p:cNvGrpSpPr>
          <p:nvPr/>
        </p:nvGrpSpPr>
        <p:grpSpPr bwMode="auto">
          <a:xfrm>
            <a:off x="381000" y="4572000"/>
            <a:ext cx="6324600" cy="2286000"/>
            <a:chOff x="240" y="2880"/>
            <a:chExt cx="3984" cy="1440"/>
          </a:xfrm>
        </p:grpSpPr>
        <p:sp>
          <p:nvSpPr>
            <p:cNvPr id="8221" name="Oval 92"/>
            <p:cNvSpPr>
              <a:spLocks noChangeArrowheads="1"/>
            </p:cNvSpPr>
            <p:nvPr/>
          </p:nvSpPr>
          <p:spPr bwMode="auto">
            <a:xfrm>
              <a:off x="240" y="2880"/>
              <a:ext cx="3984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93"/>
            <p:cNvSpPr txBox="1">
              <a:spLocks noChangeArrowheads="1"/>
            </p:cNvSpPr>
            <p:nvPr/>
          </p:nvSpPr>
          <p:spPr bwMode="auto">
            <a:xfrm>
              <a:off x="1056" y="3802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Catalog of </a:t>
              </a:r>
            </a:p>
            <a:p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device servers</a:t>
              </a:r>
            </a:p>
          </p:txBody>
        </p:sp>
      </p:grpSp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5867400" y="1447800"/>
            <a:ext cx="2895600" cy="4648200"/>
            <a:chOff x="3696" y="912"/>
            <a:chExt cx="1824" cy="2928"/>
          </a:xfrm>
        </p:grpSpPr>
        <p:sp>
          <p:nvSpPr>
            <p:cNvPr id="8219" name="Text Box 95"/>
            <p:cNvSpPr txBox="1">
              <a:spLocks noChangeArrowheads="1"/>
            </p:cNvSpPr>
            <p:nvPr/>
          </p:nvSpPr>
          <p:spPr bwMode="auto">
            <a:xfrm>
              <a:off x="3936" y="1248"/>
              <a:ext cx="13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development </a:t>
              </a:r>
            </a:p>
            <a:p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tools</a:t>
              </a:r>
            </a:p>
          </p:txBody>
        </p:sp>
        <p:sp>
          <p:nvSpPr>
            <p:cNvPr id="8220" name="Oval 96"/>
            <p:cNvSpPr>
              <a:spLocks noChangeArrowheads="1"/>
            </p:cNvSpPr>
            <p:nvPr/>
          </p:nvSpPr>
          <p:spPr bwMode="auto">
            <a:xfrm>
              <a:off x="3696" y="912"/>
              <a:ext cx="1824" cy="2928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kumimoji="1" lang="en-GB" sz="2000">
                <a:solidFill>
                  <a:srgbClr val="FF0000"/>
                </a:solidFill>
              </a:endParaRPr>
            </a:p>
          </p:txBody>
        </p:sp>
      </p:grpSp>
      <p:sp>
        <p:nvSpPr>
          <p:cNvPr id="55393" name="Rectangle 97"/>
          <p:cNvSpPr>
            <a:spLocks noChangeArrowheads="1"/>
          </p:cNvSpPr>
          <p:nvPr/>
        </p:nvSpPr>
        <p:spPr bwMode="auto">
          <a:xfrm>
            <a:off x="6934200" y="4876800"/>
            <a:ext cx="11430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kumimoji="1" lang="en-US" sz="2000"/>
              <a:t>Interface</a:t>
            </a:r>
          </a:p>
          <a:p>
            <a:pPr eaLnBrk="0" hangingPunct="0"/>
            <a:r>
              <a:rPr kumimoji="1" lang="en-US" sz="2000"/>
              <a:t>Generator</a:t>
            </a:r>
          </a:p>
        </p:txBody>
      </p:sp>
      <p:grpSp>
        <p:nvGrpSpPr>
          <p:cNvPr id="8296" name="Group 98"/>
          <p:cNvGrpSpPr>
            <a:grpSpLocks/>
          </p:cNvGrpSpPr>
          <p:nvPr/>
        </p:nvGrpSpPr>
        <p:grpSpPr bwMode="auto">
          <a:xfrm>
            <a:off x="304800" y="3962400"/>
            <a:ext cx="8229600" cy="990600"/>
            <a:chOff x="144" y="2496"/>
            <a:chExt cx="5184" cy="624"/>
          </a:xfrm>
        </p:grpSpPr>
        <p:sp>
          <p:nvSpPr>
            <p:cNvPr id="8217" name="Oval 99"/>
            <p:cNvSpPr>
              <a:spLocks noChangeArrowheads="1"/>
            </p:cNvSpPr>
            <p:nvPr/>
          </p:nvSpPr>
          <p:spPr bwMode="auto">
            <a:xfrm>
              <a:off x="144" y="2496"/>
              <a:ext cx="5184" cy="624"/>
            </a:xfrm>
            <a:prstGeom prst="ellips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100"/>
            <p:cNvSpPr txBox="1">
              <a:spLocks noChangeArrowheads="1"/>
            </p:cNvSpPr>
            <p:nvPr/>
          </p:nvSpPr>
          <p:spPr bwMode="auto">
            <a:xfrm>
              <a:off x="1286" y="2649"/>
              <a:ext cx="974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1" lang="en-GB" sz="2000" b="1">
                  <a:solidFill>
                    <a:srgbClr val="FF0000"/>
                  </a:solidFill>
                </a:rPr>
                <a:t>API Library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independent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element is identified on the overall network</a:t>
            </a:r>
          </a:p>
          <a:p>
            <a:r>
              <a:rPr lang="en-US" dirty="0" smtClean="0"/>
              <a:t>The computer is just a container</a:t>
            </a:r>
          </a:p>
          <a:p>
            <a:r>
              <a:rPr lang="en-US" dirty="0" smtClean="0"/>
              <a:t>The system is seen globally</a:t>
            </a:r>
          </a:p>
          <a:p>
            <a:r>
              <a:rPr lang="en-US" dirty="0" smtClean="0"/>
              <a:t>A database is used to localize the objects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1642</Words>
  <Application>Microsoft Office PowerPoint</Application>
  <PresentationFormat>On-screen Show (4:3)</PresentationFormat>
  <Paragraphs>602</Paragraphs>
  <Slides>43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Photo Editor Photo</vt:lpstr>
      <vt:lpstr>Slide 1</vt:lpstr>
      <vt:lpstr>A simple acquisition system</vt:lpstr>
      <vt:lpstr>A distributed system</vt:lpstr>
      <vt:lpstr>Object oriented</vt:lpstr>
      <vt:lpstr>A European Control System framework  «Remote control anything and everything»</vt:lpstr>
      <vt:lpstr> is HIGHLY scalable !</vt:lpstr>
      <vt:lpstr>Slide 7</vt:lpstr>
      <vt:lpstr>A software bus</vt:lpstr>
      <vt:lpstr>Topology independent</vt:lpstr>
      <vt:lpstr>Slide 10</vt:lpstr>
      <vt:lpstr>Slide 11</vt:lpstr>
      <vt:lpstr>Slide 12</vt:lpstr>
      <vt:lpstr>TANGO devices</vt:lpstr>
      <vt:lpstr>TANGO devices</vt:lpstr>
      <vt:lpstr>Managing complexity simply</vt:lpstr>
      <vt:lpstr>TANGO as a bridge</vt:lpstr>
      <vt:lpstr>Commands &amp; Attributes</vt:lpstr>
      <vt:lpstr>Commands</vt:lpstr>
      <vt:lpstr>Attributes</vt:lpstr>
      <vt:lpstr>Attributes</vt:lpstr>
      <vt:lpstr>TANGO devices</vt:lpstr>
      <vt:lpstr>TANGO devices</vt:lpstr>
      <vt:lpstr>TANGO devices </vt:lpstr>
      <vt:lpstr>Embedded TANGO servers</vt:lpstr>
      <vt:lpstr>Embedded TANGO servers</vt:lpstr>
      <vt:lpstr>The Tango Device Server</vt:lpstr>
      <vt:lpstr>TANGO Communication</vt:lpstr>
      <vt:lpstr>TANGO Communication</vt:lpstr>
      <vt:lpstr>TANGO Communication</vt:lpstr>
      <vt:lpstr>Slide 30</vt:lpstr>
      <vt:lpstr>Much more than a software bus</vt:lpstr>
      <vt:lpstr>How to try it?</vt:lpstr>
      <vt:lpstr>Slide 33</vt:lpstr>
      <vt:lpstr>Use cases</vt:lpstr>
      <vt:lpstr>Instrumentation hardware market</vt:lpstr>
      <vt:lpstr>Slide 36</vt:lpstr>
      <vt:lpstr>Slide 37</vt:lpstr>
      <vt:lpstr>Jive Database browser  and  Test Device Launcher</vt:lpstr>
      <vt:lpstr>POGO Device Server Code Generator</vt:lpstr>
      <vt:lpstr>POGO Device Server Code Generator</vt:lpstr>
      <vt:lpstr>ATKpanel  a generic client</vt:lpstr>
      <vt:lpstr>Astor/Starter Tango Control System Manager</vt:lpstr>
      <vt:lpstr>Slide 43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lastModifiedBy>CHAIZE Jean-Michel</cp:lastModifiedBy>
  <cp:revision>8</cp:revision>
  <dcterms:created xsi:type="dcterms:W3CDTF">2013-06-20T07:15:57Z</dcterms:created>
  <dcterms:modified xsi:type="dcterms:W3CDTF">2014-12-16T20:43:31Z</dcterms:modified>
</cp:coreProperties>
</file>