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CE1AF5-B248-47FA-BBB5-04D769738026}">
  <a:tblStyle styleId="{42CE1AF5-B248-47FA-BBB5-04D7697380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accelconf.web.cern.ch/ica03/PAPERS/MP705.PDF" TargetMode="External"/><Relationship Id="rId3" Type="http://schemas.openxmlformats.org/officeDocument/2006/relationships/hyperlink" Target="https://vxgmichel.github.io/icalepcs-workshop/#3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6a0b7a2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6a0b7a2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f12a0e4d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f12a0e4d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f14e1f8e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f14e1f8e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f12a0e4d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f12a0e4d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--boxed same as --forked. From pytest-xdist?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f14e1f8e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f14e1f8e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f12a0e4d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f12a0e4d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f14e1f8e0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f14e1f8e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101e09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101e09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1bf3524c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1bf3524c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f14e1f8e0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f14e1f8e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tango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AttrQuality, AttrWriteType, GreenMode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tango.server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Device, attribute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tango.test_utils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DeviceTestContext, assert_close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test_read_attribute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TestDevice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(Device):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_voltage =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@attribute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dtype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access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=AttrWriteType.READ_WRITE)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voltage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@voltage.write</a:t>
            </a:r>
            <a:endParaRPr sz="1050">
              <a:solidFill>
                <a:srgbClr val="0000B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voltage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._voltage = value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with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DeviceTestContext(TestDevice)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proxy: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low-level API read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low_level_api_reading = proxy.read_attribute(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"voltage"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assert_close(low_level_api_reading.value,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low_level_api_reading.quality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AttrQuality.ATTR_VALID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high-level API read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high_level_api_read_value = proxy.voltage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assert_close(high_level_api_read_value,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low-level API write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 =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24.0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proxy.write_attribute(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"voltage"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high_level_api_read_value = proxy.voltage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assert_close(high_level_api_read_value, value)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high-level API write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 =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48.0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proxy.voltage = value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high_level_api_read_value = proxy.voltage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assert_close(high_level_api_read_value, value)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test_read_attribute_full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TestDevice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(Device):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green_mode = GreenMode.Synchronous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rgbClr val="B2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*args, **kwargs):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().</a:t>
            </a:r>
            <a:r>
              <a:rPr lang="en" sz="1050">
                <a:solidFill>
                  <a:srgbClr val="B2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(*args, **kwargs)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._voltage =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init_device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().init_device()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"init_device!"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read_attr_hardware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attr_list):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f"read_attr_hardware for </a:t>
            </a:r>
            <a:r>
              <a:rPr lang="en" sz="1050">
                <a:solidFill>
                  <a:srgbClr val="0037A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attr_list</a:t>
            </a:r>
            <a:r>
              <a:rPr lang="en" sz="1050">
                <a:solidFill>
                  <a:srgbClr val="0037A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write_attr_hardware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attr_list):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f"write_attr_hardware for </a:t>
            </a:r>
            <a:r>
              <a:rPr lang="en" sz="1050">
                <a:solidFill>
                  <a:srgbClr val="0037A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attr_list</a:t>
            </a:r>
            <a:r>
              <a:rPr lang="en" sz="1050">
                <a:solidFill>
                  <a:srgbClr val="0037A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always_executed_hook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"always_executed_hook"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@attribute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dtype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access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=AttrWriteType.READ_WRITE)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voltage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@voltage.write</a:t>
            </a:r>
            <a:endParaRPr sz="1050">
              <a:solidFill>
                <a:srgbClr val="0000B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voltage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._voltage = value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is_voltage_allowed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8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req_type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True</a:t>
            </a:r>
            <a:endParaRPr sz="1050">
              <a:solidFill>
                <a:srgbClr val="0033B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033B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00B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@attribute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dtype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access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=AttrWriteType.READ)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current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" sz="1050">
                <a:solidFill>
                  <a:srgbClr val="94558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._voltage /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with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DeviceTestContext(TestDevice, 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timeout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600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050">
                <a:solidFill>
                  <a:srgbClr val="6600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process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proxy: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low-level API read single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low_level_api_reading = proxy.read_attribute(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"voltage"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assert_close(low_level_api_reading.value,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low_level_api_reading.quality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AttrQuality.ATTR_VALID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low-level API read multiple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low_level_api_readings = proxy.read_attributes([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"voltage"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"current"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assert_close(low_level_api_readings[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].value,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assert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low_level_api_readings[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].quality </a:t>
            </a:r>
            <a:r>
              <a:rPr lang="en" sz="105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AttrQuality.ATTR_VALID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high-level API read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high_level_api_read_value = proxy.voltage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assert_close(high_level_api_read_value,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low-level API write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 =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24.0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proxy.write_attribute(</a:t>
            </a:r>
            <a:r>
              <a:rPr b="1" lang="en" sz="1050">
                <a:solidFill>
                  <a:srgbClr val="0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"voltage"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high_level_api_read_value = proxy.voltage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assert_close(high_level_api_read_value, value)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# high-level API write</a:t>
            </a:r>
            <a:endParaRPr i="1" sz="1050">
              <a:solidFill>
                <a:srgbClr val="8C8C8C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50">
                <a:solidFill>
                  <a:srgbClr val="8C8C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 = </a:t>
            </a: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48.0</a:t>
            </a:r>
            <a:endParaRPr sz="1050">
              <a:solidFill>
                <a:srgbClr val="1750EB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1750E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proxy.voltage = value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high_level_api_read_value = proxy.voltage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assert_close(high_level_api_read_value, value)</a:t>
            </a:r>
            <a:endParaRPr sz="105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f14e1f8e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f14e1f8e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f14e1f8e0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f14e1f8e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10f6b3c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e10f6b3c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10f6b3ca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10f6b3ca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f14e1f8e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f14e1f8e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f14e1f8e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f14e1f8e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f12a0e4d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df12a0e4d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f14e1f8e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f14e1f8e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96f540c5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96f540c5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of Python support in 2003: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http://accelconf.web.cern.ch/ica03/PAPERS/MP705.PDF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History up to 2017 from </a:t>
            </a:r>
            <a:r>
              <a:rPr lang="en" sz="1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https://vxgmichel.github.io/icalepcs-workshop/#30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f14e1f8e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f14e1f8e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14e1f8e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f14e1f8e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f14e1f8e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f14e1f8e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f12a0e4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f12a0e4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6a0b7a2e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6a0b7a2e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9224" y="0"/>
            <a:ext cx="764775" cy="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280608" y="0"/>
            <a:ext cx="68633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lab.com/tango-controls/pytango/-/blob/e4a60126c4cc8502219b20354d7a62a5b88a43c6/setup.py#L483-486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hyperlink" Target="https://github.com/sardana-org/sardana-training/tree/master/developers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pytango.readthedocs.io/en/stable/how-to-contribute.html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hyperlink" Target="https://gitlab.com/tango-controls/pytango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lab.com/tango-controls/pytango/-/blob/develop/.devcontainer/README.m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lab.com/tango-controls/pytango/-/tree/develop/.devcontainer#using-a-container-with-an-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8" y="1658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4</a:t>
            </a:r>
            <a:r>
              <a:rPr b="1" baseline="30000" lang="en" sz="4400"/>
              <a:t>th</a:t>
            </a:r>
            <a:r>
              <a:rPr b="1" lang="en" sz="4400"/>
              <a:t> </a:t>
            </a:r>
            <a:r>
              <a:rPr b="1" lang="en" sz="4400"/>
              <a:t>Tango Kernel Webinar</a:t>
            </a:r>
            <a:endParaRPr b="1"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PyTango</a:t>
            </a:r>
            <a:endParaRPr b="1" sz="44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Overview and how to contribute</a:t>
            </a:r>
            <a:endParaRPr sz="2000"/>
          </a:p>
        </p:txBody>
      </p:sp>
      <p:sp>
        <p:nvSpPr>
          <p:cNvPr id="66" name="Google Shape;66;p13"/>
          <p:cNvSpPr txBox="1"/>
          <p:nvPr/>
        </p:nvSpPr>
        <p:spPr>
          <a:xfrm>
            <a:off x="6569675" y="4531100"/>
            <a:ext cx="17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23 June 2021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11700" y="4315700"/>
            <a:ext cx="310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Anton </a:t>
            </a:r>
            <a:r>
              <a:rPr lang="en">
                <a:solidFill>
                  <a:srgbClr val="9E9E9E"/>
                </a:solidFill>
              </a:rPr>
              <a:t>Joubert - NRF/SARAO</a:t>
            </a:r>
            <a:br>
              <a:rPr lang="en">
                <a:solidFill>
                  <a:srgbClr val="9E9E9E"/>
                </a:solidFill>
              </a:rPr>
            </a:br>
            <a:r>
              <a:rPr lang="en">
                <a:solidFill>
                  <a:srgbClr val="9E9E9E"/>
                </a:solidFill>
              </a:rPr>
              <a:t>Geoff Mant - STFC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13" y="210225"/>
            <a:ext cx="3724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713" y="0"/>
            <a:ext cx="676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1063" y="1080300"/>
            <a:ext cx="4095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a dev environment?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00" y="2078250"/>
            <a:ext cx="8809661" cy="24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353675" y="1293450"/>
            <a:ext cx="753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Running the example Clock device server in the container</a:t>
            </a:r>
            <a:endParaRPr sz="1200"/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4951500" y="3674725"/>
            <a:ext cx="3961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SzPts val="725"/>
              <a:buNone/>
            </a:pPr>
            <a:r>
              <a:rPr lang="en" sz="1208">
                <a:solidFill>
                  <a:schemeClr val="accent1"/>
                </a:solidFill>
              </a:rPr>
              <a:t>Two of these means cppTango debug compilation</a:t>
            </a:r>
            <a:endParaRPr sz="1208">
              <a:solidFill>
                <a:schemeClr val="accent1"/>
              </a:solidFill>
            </a:endParaRPr>
          </a:p>
        </p:txBody>
      </p:sp>
      <p:cxnSp>
        <p:nvCxnSpPr>
          <p:cNvPr id="154" name="Google Shape;154;p22"/>
          <p:cNvCxnSpPr>
            <a:stCxn id="153" idx="1"/>
          </p:cNvCxnSpPr>
          <p:nvPr/>
        </p:nvCxnSpPr>
        <p:spPr>
          <a:xfrm flipH="1">
            <a:off x="1869600" y="3871525"/>
            <a:ext cx="3081900" cy="291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a dev environment?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50" y="2148975"/>
            <a:ext cx="7232076" cy="24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353675" y="1293450"/>
            <a:ext cx="753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Connect to </a:t>
            </a:r>
            <a:r>
              <a:rPr lang="en" sz="1600">
                <a:solidFill>
                  <a:schemeClr val="dk2"/>
                </a:solidFill>
              </a:rPr>
              <a:t>the example Clock device from another container shell</a:t>
            </a:r>
            <a:endParaRPr sz="1200"/>
          </a:p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run the tests?</a:t>
            </a:r>
            <a:endParaRPr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366400" y="1373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{42CE1AF5-B248-47FA-BBB5-04D769738026}</a:tableStyleId>
              </a:tblPr>
              <a:tblGrid>
                <a:gridCol w="651525"/>
                <a:gridCol w="6400525"/>
              </a:tblGrid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Run full test suite (pip install required)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0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</a:t>
                      </a: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ytest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Run a single test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6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pytest -k test_async_command_polled[int]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Run a test and enter PDB on the first failure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pytest -k test_async_command_polled[int] --pdb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run the tests?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1803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running individual tests from PyCharm we need to</a:t>
            </a:r>
            <a:br>
              <a:rPr lang="en"/>
            </a:br>
            <a:r>
              <a:rPr lang="en"/>
              <a:t>edit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setup.cfg</a:t>
            </a:r>
            <a:r>
              <a:rPr lang="en"/>
              <a:t>:</a:t>
            </a:r>
            <a:br>
              <a:rPr lang="en"/>
            </a:br>
            <a:r>
              <a:rPr lang="en"/>
              <a:t>	remove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tests</a:t>
            </a:r>
            <a:r>
              <a:rPr lang="en"/>
              <a:t> from pytest options, so not</a:t>
            </a:r>
            <a:br>
              <a:rPr lang="en"/>
            </a:br>
            <a:r>
              <a:rPr lang="en"/>
              <a:t>	all tests are run.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/>
            </a:br>
            <a:r>
              <a:rPr lang="en"/>
              <a:t>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--boxed</a:t>
            </a:r>
            <a:r>
              <a:rPr lang="en"/>
              <a:t> option runs each test in a new process</a:t>
            </a:r>
            <a:br>
              <a:rPr lang="en"/>
            </a:br>
            <a:r>
              <a:rPr lang="en"/>
              <a:t>as 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DeviceTestContext</a:t>
            </a:r>
            <a:r>
              <a:rPr lang="en"/>
              <a:t> can only be used once </a:t>
            </a:r>
            <a:br>
              <a:rPr lang="en"/>
            </a:br>
            <a:br>
              <a:rPr lang="en"/>
            </a:br>
            <a:r>
              <a:rPr b="1" lang="en"/>
              <a:t>Note:</a:t>
            </a:r>
            <a:r>
              <a:rPr lang="en"/>
              <a:t> 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--boxed</a:t>
            </a:r>
            <a:r>
              <a:rPr lang="en"/>
              <a:t> option is not supported on Windows</a:t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974" y="1359537"/>
            <a:ext cx="2407375" cy="21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add a new test?</a:t>
            </a:r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07725"/>
            <a:ext cx="3704794" cy="21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4668550" y="2088225"/>
            <a:ext cx="4184100" cy="24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pytest setup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>
                <a:latin typeface="Courier New"/>
                <a:ea typeface="Courier New"/>
                <a:cs typeface="Courier New"/>
                <a:sym typeface="Courier New"/>
              </a:rPr>
              <a:t>command_inout_asynch</a:t>
            </a:r>
            <a:r>
              <a:rPr lang="en" sz="1208"/>
              <a:t> tests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>
                <a:latin typeface="Courier New"/>
                <a:ea typeface="Courier New"/>
                <a:cs typeface="Courier New"/>
                <a:sym typeface="Courier New"/>
              </a:rPr>
              <a:t>DeviceProxy</a:t>
            </a:r>
            <a:r>
              <a:rPr lang="en" sz="1208"/>
              <a:t> tests (mostly using TangoTest device)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Event subscription tests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>
                <a:latin typeface="Courier New"/>
                <a:ea typeface="Courier New"/>
                <a:cs typeface="Courier New"/>
                <a:sym typeface="Courier New"/>
              </a:rPr>
              <a:t>Device</a:t>
            </a:r>
            <a:r>
              <a:rPr lang="en" sz="1208"/>
              <a:t> tests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SzPts val="725"/>
              <a:buNone/>
            </a:pPr>
            <a:r>
              <a:rPr lang="en" sz="1208">
                <a:latin typeface="Courier New"/>
                <a:ea typeface="Courier New"/>
                <a:cs typeface="Courier New"/>
                <a:sym typeface="Courier New"/>
              </a:rPr>
              <a:t>DeviceTestContext</a:t>
            </a:r>
            <a:r>
              <a:rPr lang="en" sz="1208"/>
              <a:t> tests</a:t>
            </a:r>
            <a:endParaRPr sz="1208"/>
          </a:p>
        </p:txBody>
      </p:sp>
      <p:cxnSp>
        <p:nvCxnSpPr>
          <p:cNvPr id="186" name="Google Shape;186;p26"/>
          <p:cNvCxnSpPr/>
          <p:nvPr/>
        </p:nvCxnSpPr>
        <p:spPr>
          <a:xfrm flipH="1">
            <a:off x="2546275" y="2263550"/>
            <a:ext cx="2162700" cy="1920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6"/>
          <p:cNvCxnSpPr/>
          <p:nvPr/>
        </p:nvCxnSpPr>
        <p:spPr>
          <a:xfrm flipH="1">
            <a:off x="2879875" y="2536375"/>
            <a:ext cx="1798800" cy="1617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26"/>
          <p:cNvCxnSpPr/>
          <p:nvPr/>
        </p:nvCxnSpPr>
        <p:spPr>
          <a:xfrm flipH="1">
            <a:off x="3051675" y="2829425"/>
            <a:ext cx="1637100" cy="1416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26"/>
          <p:cNvCxnSpPr/>
          <p:nvPr/>
        </p:nvCxnSpPr>
        <p:spPr>
          <a:xfrm flipH="1">
            <a:off x="2819375" y="3142700"/>
            <a:ext cx="1879500" cy="1416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311700" y="1152475"/>
            <a:ext cx="8580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Pick the right file, or add a new one (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test_</a:t>
            </a:r>
            <a:r>
              <a:rPr i="1" lang="en">
                <a:latin typeface="Courier New"/>
                <a:ea typeface="Courier New"/>
                <a:cs typeface="Courier New"/>
                <a:sym typeface="Courier New"/>
              </a:rPr>
              <a:t>something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.py</a:t>
            </a:r>
            <a:r>
              <a:rPr lang="en"/>
              <a:t>)</a:t>
            </a:r>
            <a:endParaRPr/>
          </a:p>
        </p:txBody>
      </p:sp>
      <p:cxnSp>
        <p:nvCxnSpPr>
          <p:cNvPr id="191" name="Google Shape;191;p26"/>
          <p:cNvCxnSpPr/>
          <p:nvPr/>
        </p:nvCxnSpPr>
        <p:spPr>
          <a:xfrm flipH="1">
            <a:off x="3031475" y="3415525"/>
            <a:ext cx="1667400" cy="1416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6"/>
          <p:cNvCxnSpPr/>
          <p:nvPr/>
        </p:nvCxnSpPr>
        <p:spPr>
          <a:xfrm flipH="1">
            <a:off x="3860275" y="3718675"/>
            <a:ext cx="848700" cy="1011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add a new test?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311700" y="1152475"/>
            <a:ext cx="8520600" cy="9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a similar test and copy the pattern (keep related tests together)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Use existing fixtures to cover many variants easily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25" y="2205125"/>
            <a:ext cx="3790839" cy="288407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 b="0" l="0" r="7149" t="1215"/>
          <a:stretch/>
        </p:blipFill>
        <p:spPr>
          <a:xfrm>
            <a:off x="6184325" y="1798100"/>
            <a:ext cx="2577226" cy="32148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2" name="Google Shape;202;p27"/>
          <p:cNvCxnSpPr/>
          <p:nvPr/>
        </p:nvCxnSpPr>
        <p:spPr>
          <a:xfrm flipH="1" rot="10800000">
            <a:off x="4830225" y="2571750"/>
            <a:ext cx="1222800" cy="2931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overview</a:t>
            </a:r>
            <a:endParaRPr/>
          </a:p>
        </p:txBody>
      </p:sp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312" y="1607187"/>
            <a:ext cx="4385424" cy="250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5" y="3331600"/>
            <a:ext cx="5215344" cy="1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75" y="152400"/>
            <a:ext cx="5294550" cy="30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775" y="2571750"/>
            <a:ext cx="3520375" cy="231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0775" y="949350"/>
            <a:ext cx="331470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50" y="0"/>
            <a:ext cx="5458900" cy="31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 b="0" l="0" r="-6974" t="-6974"/>
          <a:stretch/>
        </p:blipFill>
        <p:spPr>
          <a:xfrm>
            <a:off x="208050" y="3000363"/>
            <a:ext cx="69913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6950" y="688813"/>
            <a:ext cx="3172250" cy="176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example: Code navigation.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311700" y="1152475"/>
            <a:ext cx="449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when an attribute is read?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Client side: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DeviceProxy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Server side: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Device</a:t>
            </a:r>
            <a:endParaRPr/>
          </a:p>
        </p:txBody>
      </p:sp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53925"/>
            <a:ext cx="3789725" cy="321367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Repository overview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ependencies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to:  set up a dev environment, run the tests, add a new test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Architecture overview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Practical example:  code navigation while reading an attribute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Useful tips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Contribution workflow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tips - compiling</a:t>
            </a:r>
            <a:r>
              <a:rPr lang="en"/>
              <a:t> the extension</a:t>
            </a:r>
            <a:endParaRPr/>
          </a:p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</a:t>
            </a:r>
            <a:r>
              <a:rPr lang="en"/>
              <a:t>ompiling the extension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C++ files in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ext/</a:t>
            </a:r>
            <a:r>
              <a:rPr lang="en"/>
              <a:t> create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_tango</a:t>
            </a:r>
            <a:r>
              <a:rPr lang="en"/>
              <a:t> shared library</a:t>
            </a:r>
            <a:br>
              <a:rPr lang="en"/>
            </a:br>
            <a:r>
              <a:rPr lang="en"/>
              <a:t> 	Example: 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build/lib.linux-x86_64-3.8/tango/_tango.cpython-38-x86_64-linux-gnu.so</a:t>
            </a:r>
            <a:r>
              <a:rPr lang="en"/>
              <a:t>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Triggered by 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python setup.py build </a:t>
            </a:r>
            <a:r>
              <a:rPr lang="en"/>
              <a:t>,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pip install </a:t>
            </a:r>
            <a:r>
              <a:rPr lang="en"/>
              <a:t>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Environments vars used by compilation (in </a:t>
            </a:r>
            <a:r>
              <a:rPr lang="en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setup.py</a:t>
            </a:r>
            <a:r>
              <a:rPr lang="en"/>
              <a:t>):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TANGO_ROOT, OMNI_ROOT, ZMQ_ROOT, BOOST_ROOT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Point to installation folders of these packages, e.g., we use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$CONDA_PREFIX</a:t>
            </a:r>
            <a:r>
              <a:rPr lang="en"/>
              <a:t> in CI.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Boost can be tweaked more:  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BOOST_HEADERS, BOOST_LIBRARIES, BOOST_PYTHON_LIB</a:t>
            </a:r>
            <a:endParaRPr/>
          </a:p>
        </p:txBody>
      </p: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tips</a:t>
            </a:r>
            <a:r>
              <a:rPr lang="en"/>
              <a:t> - compilation shortcuts</a:t>
            </a:r>
            <a:endParaRPr/>
          </a:p>
        </p:txBody>
      </p:sp>
      <p:sp>
        <p:nvSpPr>
          <p:cNvPr id="248" name="Google Shape;24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If 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ext/</a:t>
            </a:r>
            <a:r>
              <a:rPr lang="en"/>
              <a:t> files haven’t changed,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_tango</a:t>
            </a:r>
            <a:r>
              <a:rPr lang="en"/>
              <a:t> file exists can skip compilation</a:t>
            </a:r>
            <a:r>
              <a:rPr lang="en"/>
              <a:t>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4857"/>
              <a:buFont typeface="Arial"/>
              <a:buNone/>
            </a:pPr>
            <a:r>
              <a:rPr b="1" lang="en" sz="1469">
                <a:highlight>
                  <a:srgbClr val="D7D3B7"/>
                </a:highlight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b="1" lang="en" sz="1469">
                <a:highlight>
                  <a:srgbClr val="D7D3B7"/>
                </a:highlight>
                <a:latin typeface="Courier New"/>
                <a:ea typeface="Courier New"/>
                <a:cs typeface="Courier New"/>
                <a:sym typeface="Courier New"/>
              </a:rPr>
              <a:t>ouch </a:t>
            </a:r>
            <a:r>
              <a:rPr b="1" lang="en" sz="1469">
                <a:highlight>
                  <a:srgbClr val="D7D3B7"/>
                </a:highlight>
                <a:latin typeface="Courier New"/>
                <a:ea typeface="Courier New"/>
                <a:cs typeface="Courier New"/>
                <a:sym typeface="Courier New"/>
              </a:rPr>
              <a:t>build/lib.linux-x86_64-3.8/tango/_tango.cpython-38-x86_64-linux-gnu.so</a:t>
            </a:r>
            <a:endParaRPr sz="168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Makefile</a:t>
            </a:r>
            <a:r>
              <a:rPr lang="en"/>
              <a:t>?  Not used.  Is it up to date?  Is being used for pybind11 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br>
              <a:rPr lang="en"/>
            </a:br>
            <a:r>
              <a:rPr lang="en"/>
              <a:t>If working on .cpp file in the extension code,</a:t>
            </a:r>
            <a:br>
              <a:rPr lang="en"/>
            </a:br>
            <a:r>
              <a:rPr lang="en"/>
              <a:t>full compilation is slow.  Shortcut: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Compile the single .cpp file</a:t>
            </a:r>
            <a:br>
              <a:rPr lang="en"/>
            </a:br>
            <a:r>
              <a:rPr lang="en"/>
              <a:t>		Use command from previous build</a:t>
            </a:r>
            <a:br>
              <a:rPr lang="en"/>
            </a:br>
            <a:r>
              <a:rPr lang="en"/>
              <a:t>		S</a:t>
            </a:r>
            <a:r>
              <a:rPr lang="en"/>
              <a:t>pecify .cpp file after 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-c</a:t>
            </a:r>
            <a:r>
              <a:rPr lang="en"/>
              <a:t> option</a:t>
            </a:r>
            <a:br>
              <a:rPr lang="en"/>
            </a:br>
            <a:r>
              <a:rPr lang="en"/>
              <a:t>		Add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-o</a:t>
            </a:r>
            <a:r>
              <a:rPr lang="en"/>
              <a:t> with name of .o file.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Link the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_tango</a:t>
            </a:r>
            <a:r>
              <a:rPr lang="en"/>
              <a:t> file again </a:t>
            </a:r>
            <a:endParaRPr/>
          </a:p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472458" y="45108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300" y="2530750"/>
            <a:ext cx="4316848" cy="23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4704300" y="3419750"/>
            <a:ext cx="4317000" cy="693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4704225" y="4198475"/>
            <a:ext cx="4317000" cy="507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4704225" y="4705475"/>
            <a:ext cx="4317000" cy="114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tips - crash reports</a:t>
            </a:r>
            <a:endParaRPr/>
          </a:p>
        </p:txBody>
      </p:sp>
      <p:sp>
        <p:nvSpPr>
          <p:cNvPr id="259" name="Google Shape;25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60" name="Google Shape;260;p34"/>
          <p:cNvGraphicFramePr/>
          <p:nvPr/>
        </p:nvGraphicFramePr>
        <p:xfrm>
          <a:off x="903850" y="1065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{42CE1AF5-B248-47FA-BBB5-04D769738026}</a:tableStyleId>
              </a:tblPr>
              <a:tblGrid>
                <a:gridCol w="651525"/>
                <a:gridCol w="6400525"/>
              </a:tblGrid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Run a new Docker image (or from your own environment)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0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docker run --rm -ti -v $PWD:/opt/pytango continuumio/miniconda3:4.9.2 bash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Install PyTango, cppTango+debug symbols, GDB (if necessary)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6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conda create --yes --name env --python=3.8 &amp;&amp; conda activate env </a:t>
                      </a:r>
                      <a:b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conda install -c conda-forge pytango cpptango-dbg</a:t>
                      </a:r>
                      <a:b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apt update &amp;&amp; </a:t>
                      </a: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pt install gdb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Run the script that crashes through GDB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4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gdb --args python /opt/pytango/my_script.py</a:t>
                      </a:r>
                      <a:b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(gdb) run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...</a:t>
                      </a:r>
                      <a:b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Thread 1 "python" received signal SIGSEGV, Segmentation fault.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0x00007f97c550cb78 in Tango::EventConsumer::unsubscribe_event (this=0x56450a640a20, event_id=1)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at /usr/local/src/conda/cpptango-9.3.4/cppapi/client/event.cpp:2028</a:t>
                      </a:r>
                      <a:b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(gdb) bt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 workflow</a:t>
            </a:r>
            <a:endParaRPr/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965" y="1738628"/>
            <a:ext cx="918170" cy="6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/>
        </p:nvSpPr>
        <p:spPr>
          <a:xfrm>
            <a:off x="136675" y="4758575"/>
            <a:ext cx="381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</a:t>
            </a:r>
            <a:r>
              <a:rPr i="1" lang="en" sz="1000"/>
              <a:t>develop</a:t>
            </a:r>
            <a:r>
              <a:rPr lang="en" sz="1000"/>
              <a:t> branch to be renamed </a:t>
            </a:r>
            <a:r>
              <a:rPr i="1" lang="en" sz="1000"/>
              <a:t>main</a:t>
            </a:r>
            <a:r>
              <a:rPr lang="en" sz="1000"/>
              <a:t>, to match cpptango</a:t>
            </a:r>
            <a:endParaRPr sz="1000"/>
          </a:p>
        </p:txBody>
      </p:sp>
      <p:sp>
        <p:nvSpPr>
          <p:cNvPr id="268" name="Google Shape;268;p35"/>
          <p:cNvSpPr txBox="1"/>
          <p:nvPr/>
        </p:nvSpPr>
        <p:spPr>
          <a:xfrm>
            <a:off x="4389200" y="4619400"/>
            <a:ext cx="427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Diagram credit: 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https://github.com/sardana-org/sardana-training/tree/master/developers</a:t>
            </a:r>
            <a:r>
              <a:rPr lang="en" sz="1000"/>
              <a:t> </a:t>
            </a:r>
            <a:endParaRPr sz="1000"/>
          </a:p>
        </p:txBody>
      </p:sp>
      <p:sp>
        <p:nvSpPr>
          <p:cNvPr id="269" name="Google Shape;269;p35"/>
          <p:cNvSpPr txBox="1"/>
          <p:nvPr/>
        </p:nvSpPr>
        <p:spPr>
          <a:xfrm>
            <a:off x="1394800" y="2015813"/>
            <a:ext cx="1674900" cy="33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fork </a:t>
            </a:r>
            <a:r>
              <a:rPr i="1" lang="en" sz="1100"/>
              <a:t>develop</a:t>
            </a:r>
            <a:r>
              <a:rPr lang="en" sz="1100"/>
              <a:t>*</a:t>
            </a:r>
            <a:endParaRPr sz="1100"/>
          </a:p>
        </p:txBody>
      </p:sp>
      <p:sp>
        <p:nvSpPr>
          <p:cNvPr id="270" name="Google Shape;270;p35"/>
          <p:cNvSpPr txBox="1"/>
          <p:nvPr/>
        </p:nvSpPr>
        <p:spPr>
          <a:xfrm>
            <a:off x="1394800" y="2569390"/>
            <a:ext cx="1674900" cy="33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create MR</a:t>
            </a:r>
            <a:endParaRPr sz="1100"/>
          </a:p>
        </p:txBody>
      </p:sp>
      <p:sp>
        <p:nvSpPr>
          <p:cNvPr id="271" name="Google Shape;271;p35"/>
          <p:cNvSpPr txBox="1"/>
          <p:nvPr/>
        </p:nvSpPr>
        <p:spPr>
          <a:xfrm>
            <a:off x="1210450" y="3122975"/>
            <a:ext cx="6709800" cy="93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Discuss and commit changes on MR</a:t>
            </a:r>
            <a:endParaRPr b="1" sz="1100"/>
          </a:p>
        </p:txBody>
      </p:sp>
      <p:sp>
        <p:nvSpPr>
          <p:cNvPr id="272" name="Google Shape;272;p35"/>
          <p:cNvSpPr txBox="1"/>
          <p:nvPr/>
        </p:nvSpPr>
        <p:spPr>
          <a:xfrm>
            <a:off x="1394800" y="3453950"/>
            <a:ext cx="1674900" cy="44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commit changes to MR</a:t>
            </a:r>
            <a:endParaRPr sz="1100"/>
          </a:p>
        </p:txBody>
      </p:sp>
      <p:sp>
        <p:nvSpPr>
          <p:cNvPr id="273" name="Google Shape;273;p35"/>
          <p:cNvSpPr txBox="1"/>
          <p:nvPr/>
        </p:nvSpPr>
        <p:spPr>
          <a:xfrm>
            <a:off x="6117700" y="3453950"/>
            <a:ext cx="1674900" cy="46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check and propose changes</a:t>
            </a:r>
            <a:endParaRPr sz="1100"/>
          </a:p>
        </p:txBody>
      </p:sp>
      <p:sp>
        <p:nvSpPr>
          <p:cNvPr id="274" name="Google Shape;274;p35"/>
          <p:cNvSpPr txBox="1"/>
          <p:nvPr/>
        </p:nvSpPr>
        <p:spPr>
          <a:xfrm>
            <a:off x="3734525" y="3658250"/>
            <a:ext cx="1735200" cy="23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automated tests</a:t>
            </a:r>
            <a:endParaRPr sz="1100"/>
          </a:p>
        </p:txBody>
      </p:sp>
      <p:sp>
        <p:nvSpPr>
          <p:cNvPr id="275" name="Google Shape;275;p35"/>
          <p:cNvSpPr txBox="1"/>
          <p:nvPr/>
        </p:nvSpPr>
        <p:spPr>
          <a:xfrm>
            <a:off x="6117700" y="4328388"/>
            <a:ext cx="1674900" cy="32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merge MR to </a:t>
            </a:r>
            <a:r>
              <a:rPr i="1" lang="en" sz="1100"/>
              <a:t>develop*</a:t>
            </a:r>
            <a:endParaRPr i="1" sz="1100"/>
          </a:p>
        </p:txBody>
      </p:sp>
      <p:pic>
        <p:nvPicPr>
          <p:cNvPr id="276" name="Google Shape;27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4796" y="1246325"/>
            <a:ext cx="718877" cy="7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9125" y="1303775"/>
            <a:ext cx="637597" cy="8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1612" y="2554066"/>
            <a:ext cx="718875" cy="452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5"/>
          <p:cNvCxnSpPr>
            <a:stCxn id="269" idx="2"/>
            <a:endCxn id="270" idx="0"/>
          </p:cNvCxnSpPr>
          <p:nvPr/>
        </p:nvCxnSpPr>
        <p:spPr>
          <a:xfrm>
            <a:off x="2232250" y="2351813"/>
            <a:ext cx="0" cy="2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0" name="Google Shape;280;p35"/>
          <p:cNvCxnSpPr>
            <a:stCxn id="270" idx="2"/>
          </p:cNvCxnSpPr>
          <p:nvPr/>
        </p:nvCxnSpPr>
        <p:spPr>
          <a:xfrm flipH="1">
            <a:off x="2228950" y="2905390"/>
            <a:ext cx="3300" cy="2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35"/>
          <p:cNvCxnSpPr>
            <a:endCxn id="274" idx="1"/>
          </p:cNvCxnSpPr>
          <p:nvPr/>
        </p:nvCxnSpPr>
        <p:spPr>
          <a:xfrm>
            <a:off x="3081425" y="3776750"/>
            <a:ext cx="653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35"/>
          <p:cNvCxnSpPr/>
          <p:nvPr/>
        </p:nvCxnSpPr>
        <p:spPr>
          <a:xfrm>
            <a:off x="3069700" y="3523100"/>
            <a:ext cx="3048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83" name="Google Shape;283;p35"/>
          <p:cNvCxnSpPr>
            <a:stCxn id="274" idx="3"/>
          </p:cNvCxnSpPr>
          <p:nvPr/>
        </p:nvCxnSpPr>
        <p:spPr>
          <a:xfrm>
            <a:off x="5469725" y="3777650"/>
            <a:ext cx="63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35"/>
          <p:cNvCxnSpPr>
            <a:endCxn id="275" idx="0"/>
          </p:cNvCxnSpPr>
          <p:nvPr/>
        </p:nvCxnSpPr>
        <p:spPr>
          <a:xfrm>
            <a:off x="6953350" y="4057788"/>
            <a:ext cx="1800" cy="27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35"/>
          <p:cNvSpPr txBox="1"/>
          <p:nvPr/>
        </p:nvSpPr>
        <p:spPr>
          <a:xfrm>
            <a:off x="3648049" y="1311650"/>
            <a:ext cx="1912200" cy="3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Discuss ideas in GitLab issues</a:t>
            </a:r>
            <a:endParaRPr sz="1000"/>
          </a:p>
        </p:txBody>
      </p:sp>
      <p:sp>
        <p:nvSpPr>
          <p:cNvPr id="286" name="Google Shape;28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7" name="Google Shape;287;p35"/>
          <p:cNvCxnSpPr/>
          <p:nvPr/>
        </p:nvCxnSpPr>
        <p:spPr>
          <a:xfrm>
            <a:off x="3257550" y="1373600"/>
            <a:ext cx="0" cy="33603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5"/>
          <p:cNvCxnSpPr/>
          <p:nvPr/>
        </p:nvCxnSpPr>
        <p:spPr>
          <a:xfrm>
            <a:off x="5924550" y="1297400"/>
            <a:ext cx="0" cy="33603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5"/>
          <p:cNvCxnSpPr>
            <a:stCxn id="276" idx="3"/>
            <a:endCxn id="285" idx="1"/>
          </p:cNvCxnSpPr>
          <p:nvPr/>
        </p:nvCxnSpPr>
        <p:spPr>
          <a:xfrm flipH="1" rot="10800000">
            <a:off x="2523673" y="1481037"/>
            <a:ext cx="1124400" cy="1353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35"/>
          <p:cNvCxnSpPr>
            <a:stCxn id="277" idx="1"/>
            <a:endCxn id="285" idx="3"/>
          </p:cNvCxnSpPr>
          <p:nvPr/>
        </p:nvCxnSpPr>
        <p:spPr>
          <a:xfrm rot="10800000">
            <a:off x="5560125" y="1480913"/>
            <a:ext cx="1029000" cy="2232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1" name="Google Shape;291;p35"/>
          <p:cNvSpPr txBox="1"/>
          <p:nvPr/>
        </p:nvSpPr>
        <p:spPr>
          <a:xfrm>
            <a:off x="955800" y="1459550"/>
            <a:ext cx="84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contributors</a:t>
            </a:r>
            <a:endParaRPr sz="1000"/>
          </a:p>
        </p:txBody>
      </p:sp>
      <p:sp>
        <p:nvSpPr>
          <p:cNvPr id="292" name="Google Shape;292;p35"/>
          <p:cNvSpPr txBox="1"/>
          <p:nvPr/>
        </p:nvSpPr>
        <p:spPr>
          <a:xfrm>
            <a:off x="7226725" y="1459550"/>
            <a:ext cx="84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maintainers</a:t>
            </a: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 workflow</a:t>
            </a:r>
            <a:endParaRPr/>
          </a:p>
        </p:txBody>
      </p:sp>
      <p:sp>
        <p:nvSpPr>
          <p:cNvPr id="298" name="Google Shape;29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details in the online docs: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https://pytango.readthedocs.io/en/stable/how-to-contribute.html</a:t>
            </a:r>
            <a:r>
              <a:rPr lang="en"/>
              <a:t> </a:t>
            </a: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0070" y="2159575"/>
            <a:ext cx="4531699" cy="27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/>
        </p:nvSpPr>
        <p:spPr>
          <a:xfrm>
            <a:off x="8033550" y="0"/>
            <a:ext cx="1110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311700" y="2172600"/>
            <a:ext cx="8520600" cy="23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Thank you!</a:t>
            </a:r>
            <a:endParaRPr sz="3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400">
                <a:solidFill>
                  <a:srgbClr val="92D050"/>
                </a:solidFill>
              </a:rPr>
              <a:t>Any questions?</a:t>
            </a:r>
            <a:endParaRPr sz="3400">
              <a:solidFill>
                <a:srgbClr val="92D050"/>
              </a:solidFill>
            </a:endParaRPr>
          </a:p>
        </p:txBody>
      </p:sp>
      <p:pic>
        <p:nvPicPr>
          <p:cNvPr id="307" name="Google Shape;3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13" y="210225"/>
            <a:ext cx="37242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7"/>
          <p:cNvSpPr txBox="1"/>
          <p:nvPr/>
        </p:nvSpPr>
        <p:spPr>
          <a:xfrm>
            <a:off x="213925" y="4568750"/>
            <a:ext cx="416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https://gitlab.com/tango-controls/pytango</a:t>
            </a:r>
            <a:r>
              <a:rPr lang="en"/>
              <a:t> </a:t>
            </a:r>
            <a:endParaRPr/>
          </a:p>
        </p:txBody>
      </p:sp>
      <p:pic>
        <p:nvPicPr>
          <p:cNvPr id="309" name="Google Shape;30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7713" y="0"/>
            <a:ext cx="676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1063" y="1080300"/>
            <a:ext cx="40957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Python library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Binding over the C++ tango library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... using boost-python (future: pybind11)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Does not use omniorb Python library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Relies on numpy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Multi OS: Linux, Windows, MacOS (sort-of)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Works on Python 2.7, 3.5+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67824"/>
            <a:ext cx="4385424" cy="2506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aphicFrame>
        <p:nvGraphicFramePr>
          <p:cNvPr id="91" name="Google Shape;91;p16"/>
          <p:cNvGraphicFramePr/>
          <p:nvPr/>
        </p:nvGraphicFramePr>
        <p:xfrm>
          <a:off x="1023138" y="13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{42CE1AF5-B248-47FA-BBB5-04D769738026}</a:tableStyleId>
              </a:tblPr>
              <a:tblGrid>
                <a:gridCol w="1342675"/>
                <a:gridCol w="5755050"/>
              </a:tblGrid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2003 ?</a:t>
                      </a:r>
                      <a:endParaRPr/>
                    </a:p>
                  </a:txBody>
                  <a:tcPr marT="27425" marB="27425" marR="91425" marL="1828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Project started at SOLEIL</a:t>
                      </a:r>
                      <a:endParaRPr/>
                    </a:p>
                  </a:txBody>
                  <a:tcPr marT="27425" marB="27425" marR="91425" marL="182875"/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2005</a:t>
                      </a:r>
                      <a:endParaRPr/>
                    </a:p>
                  </a:txBody>
                  <a:tcPr marT="27425" marB="27425" marR="91425" marL="1828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Moved to ALBA. M. Taurel develops server.</a:t>
                      </a:r>
                      <a:endParaRPr/>
                    </a:p>
                  </a:txBody>
                  <a:tcPr marT="27425" marB="27425" marR="91425" marL="182875"/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2006</a:t>
                      </a:r>
                      <a:endParaRPr/>
                    </a:p>
                  </a:txBody>
                  <a:tcPr marT="27425" marB="27425" marR="91425" marL="1828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T. Coutinho main contributor.</a:t>
                      </a:r>
                      <a:endParaRPr/>
                    </a:p>
                  </a:txBody>
                  <a:tcPr marT="27425" marB="27425" marR="91425" marL="182875"/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2010</a:t>
                      </a:r>
                      <a:endParaRPr/>
                    </a:p>
                  </a:txBody>
                  <a:tcPr marT="27425" marB="27425" marR="91425" marL="1828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First package on pypi.org.</a:t>
                      </a:r>
                      <a:endParaRPr/>
                    </a:p>
                  </a:txBody>
                  <a:tcPr marT="27425" marB="27425" marR="91425" marL="182875"/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2012</a:t>
                      </a:r>
                      <a:endParaRPr/>
                    </a:p>
                  </a:txBody>
                  <a:tcPr marT="27425" marB="27425" marR="91425" marL="18287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High-level server API.</a:t>
                      </a:r>
                      <a:endParaRPr/>
                    </a:p>
                  </a:txBody>
                  <a:tcPr marT="27425" marB="27425" marR="91425" marL="182875"/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2013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Project moves with T. Coutinho to the ESRF.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2015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Included as Debian 8 package.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2016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PyTango 9 is released.  V. Michel joins as maintainer.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2017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Welcome to Solaris.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2018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Welcome to SKA and institutes working on that project.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A. Joubert joins as maintainer.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2021</a:t>
                      </a:r>
                      <a:endParaRPr/>
                    </a:p>
                  </a:txBody>
                  <a:tcPr marT="27425" marB="27425" marR="91425" marL="1828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Conda package on conda-forge (previously tango-controls).</a:t>
                      </a:r>
                      <a:endParaRPr/>
                    </a:p>
                  </a:txBody>
                  <a:tcPr marT="27425" marB="27425" marR="91425" marL="1828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92" name="Google Shape;92;p16"/>
          <p:cNvSpPr txBox="1"/>
          <p:nvPr/>
        </p:nvSpPr>
        <p:spPr>
          <a:xfrm>
            <a:off x="2516150" y="4688775"/>
            <a:ext cx="450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* Welcome to all institutes, even if not mentioned!</a:t>
            </a:r>
            <a:endParaRPr sz="1300"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goal: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Provide a Python wrapper around the cppTango library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resulted in the “low-level” Python API, closely matching cpp code.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Later: 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/>
              <a:t>Provide a Pythonic way of using Tango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resulted in the “high-level” Python API, much nicer for Python programmers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Repository overview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4122875" y="1152475"/>
            <a:ext cx="4709400" cy="3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"/>
              <a:buFont typeface="Arial"/>
              <a:buNone/>
            </a:pPr>
            <a:r>
              <a:rPr lang="en" sz="1208"/>
              <a:t>Root has usual suspects:  </a:t>
            </a:r>
            <a:r>
              <a:rPr lang="en" sz="1208">
                <a:latin typeface="Courier New"/>
                <a:ea typeface="Courier New"/>
                <a:cs typeface="Courier New"/>
                <a:sym typeface="Courier New"/>
              </a:rPr>
              <a:t>setup.py</a:t>
            </a:r>
            <a:r>
              <a:rPr lang="en" sz="1208"/>
              <a:t>, CI yaml, license, etc.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Docker c</a:t>
            </a:r>
            <a:r>
              <a:rPr lang="en" sz="1208"/>
              <a:t>ontainer for developers, editor configs, etc.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Cmake utilities (used for Windows compilation)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Sphinx docs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PyTango Extension Proposals (a bit like Python PEPs)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t/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Various examples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t/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C++ extension code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r>
              <a:rPr lang="en" sz="1208"/>
              <a:t>Python modules (used to be named </a:t>
            </a:r>
            <a:r>
              <a:rPr lang="en" sz="1208">
                <a:latin typeface="Courier New"/>
                <a:ea typeface="Courier New"/>
                <a:cs typeface="Courier New"/>
                <a:sym typeface="Courier New"/>
              </a:rPr>
              <a:t>PyTango</a:t>
            </a:r>
            <a:r>
              <a:rPr lang="en" sz="1208"/>
              <a:t>)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SzPts val="725"/>
              <a:buNone/>
            </a:pPr>
            <a:br>
              <a:rPr lang="en" sz="1208"/>
            </a:br>
            <a:r>
              <a:rPr lang="en" sz="1208"/>
              <a:t>Old Python-based DatabaseDS</a:t>
            </a:r>
            <a:endParaRPr sz="1208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SzPts val="725"/>
              <a:buNone/>
            </a:pPr>
            <a:r>
              <a:rPr lang="en" sz="1208"/>
              <a:t>Unit tests</a:t>
            </a:r>
            <a:endParaRPr sz="1208"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87567" l="0" r="0" t="0"/>
          <a:stretch/>
        </p:blipFill>
        <p:spPr>
          <a:xfrm>
            <a:off x="304826" y="1322525"/>
            <a:ext cx="2625622" cy="65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0" l="0" r="0" t="79657"/>
          <a:stretch/>
        </p:blipFill>
        <p:spPr>
          <a:xfrm>
            <a:off x="304800" y="3731984"/>
            <a:ext cx="2625674" cy="106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 b="19491" l="0" r="86795" t="77982"/>
          <a:stretch/>
        </p:blipFill>
        <p:spPr>
          <a:xfrm>
            <a:off x="304800" y="3648647"/>
            <a:ext cx="346719" cy="13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49171" l="0" r="0" t="18953"/>
          <a:stretch/>
        </p:blipFill>
        <p:spPr>
          <a:xfrm>
            <a:off x="304826" y="1975214"/>
            <a:ext cx="2625622" cy="1673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8"/>
          <p:cNvCxnSpPr/>
          <p:nvPr/>
        </p:nvCxnSpPr>
        <p:spPr>
          <a:xfrm flipH="1">
            <a:off x="434425" y="1303550"/>
            <a:ext cx="3749100" cy="810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8"/>
          <p:cNvCxnSpPr/>
          <p:nvPr/>
        </p:nvCxnSpPr>
        <p:spPr>
          <a:xfrm rot="10800000">
            <a:off x="1818800" y="1525900"/>
            <a:ext cx="2344500" cy="606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8"/>
          <p:cNvCxnSpPr/>
          <p:nvPr/>
        </p:nvCxnSpPr>
        <p:spPr>
          <a:xfrm rot="10800000">
            <a:off x="1172200" y="1707750"/>
            <a:ext cx="3001200" cy="1617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8"/>
          <p:cNvCxnSpPr/>
          <p:nvPr/>
        </p:nvCxnSpPr>
        <p:spPr>
          <a:xfrm rot="10800000">
            <a:off x="1000300" y="1899700"/>
            <a:ext cx="3142800" cy="2628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8"/>
          <p:cNvCxnSpPr/>
          <p:nvPr/>
        </p:nvCxnSpPr>
        <p:spPr>
          <a:xfrm flipH="1">
            <a:off x="1404500" y="3061850"/>
            <a:ext cx="2758800" cy="102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8"/>
          <p:cNvCxnSpPr/>
          <p:nvPr/>
        </p:nvCxnSpPr>
        <p:spPr>
          <a:xfrm flipH="1">
            <a:off x="960000" y="3627725"/>
            <a:ext cx="3193200" cy="4041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8"/>
          <p:cNvCxnSpPr/>
          <p:nvPr/>
        </p:nvCxnSpPr>
        <p:spPr>
          <a:xfrm flipH="1">
            <a:off x="1111600" y="3920775"/>
            <a:ext cx="3031500" cy="4344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8"/>
          <p:cNvCxnSpPr/>
          <p:nvPr/>
        </p:nvCxnSpPr>
        <p:spPr>
          <a:xfrm flipH="1">
            <a:off x="1889725" y="4335100"/>
            <a:ext cx="2293800" cy="1719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8"/>
          <p:cNvCxnSpPr/>
          <p:nvPr/>
        </p:nvCxnSpPr>
        <p:spPr>
          <a:xfrm flipH="1">
            <a:off x="1151900" y="4628150"/>
            <a:ext cx="3011400" cy="708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8"/>
          <p:cNvCxnSpPr/>
          <p:nvPr/>
        </p:nvCxnSpPr>
        <p:spPr>
          <a:xfrm flipH="1">
            <a:off x="1293400" y="2445425"/>
            <a:ext cx="2849700" cy="293100"/>
          </a:xfrm>
          <a:prstGeom prst="straightConnector1">
            <a:avLst/>
          </a:prstGeom>
          <a:noFill/>
          <a:ln cap="flat" cmpd="sng" w="19050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OS</a:t>
            </a:r>
            <a:r>
              <a:rPr lang="en"/>
              <a:t> dependencies:</a:t>
            </a:r>
            <a:br>
              <a:rPr lang="en"/>
            </a:br>
            <a:r>
              <a:rPr lang="en"/>
              <a:t>	libtango &gt;= 9.3, and its dependencies: omniORB4 and libzmq</a:t>
            </a:r>
            <a:br>
              <a:rPr lang="en"/>
            </a:br>
            <a:r>
              <a:rPr lang="en"/>
              <a:t>	Boost.Python &gt;= 1.33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 dependencies:</a:t>
            </a:r>
            <a:br>
              <a:rPr lang="en"/>
            </a:br>
            <a:r>
              <a:rPr lang="en"/>
              <a:t>	numpy &gt;= 1.1</a:t>
            </a:r>
            <a:br>
              <a:rPr lang="en"/>
            </a:br>
            <a:r>
              <a:rPr lang="en"/>
              <a:t>	six &gt;= 1.10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Build dependencies:</a:t>
            </a:r>
            <a:br>
              <a:rPr lang="en"/>
            </a:br>
            <a:r>
              <a:rPr lang="en"/>
              <a:t>	Setuptool</a:t>
            </a:r>
            <a:r>
              <a:rPr lang="en"/>
              <a:t>s</a:t>
            </a:r>
            <a:br>
              <a:rPr lang="en"/>
            </a:br>
            <a:r>
              <a:rPr lang="en"/>
              <a:t>	S</a:t>
            </a:r>
            <a:r>
              <a:rPr lang="en"/>
              <a:t>phinx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Optional dependencies:</a:t>
            </a:r>
            <a:br>
              <a:rPr lang="en"/>
            </a:br>
            <a:r>
              <a:rPr lang="en"/>
              <a:t>	</a:t>
            </a:r>
            <a:r>
              <a:rPr lang="en"/>
              <a:t>f</a:t>
            </a:r>
            <a:r>
              <a:rPr lang="en"/>
              <a:t>utures</a:t>
            </a:r>
            <a:br>
              <a:rPr lang="en"/>
            </a:br>
            <a:r>
              <a:rPr lang="en"/>
              <a:t>	gevent</a:t>
            </a:r>
            <a:endParaRPr/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a dev environment?</a:t>
            </a:r>
            <a:endParaRPr/>
          </a:p>
        </p:txBody>
      </p:sp>
      <p:graphicFrame>
        <p:nvGraphicFramePr>
          <p:cNvPr id="134" name="Google Shape;134;p20"/>
          <p:cNvGraphicFramePr/>
          <p:nvPr/>
        </p:nvGraphicFramePr>
        <p:xfrm>
          <a:off x="3664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{42CE1AF5-B248-47FA-BBB5-04D769738026}</a:tableStyleId>
              </a:tblPr>
              <a:tblGrid>
                <a:gridCol w="651525"/>
                <a:gridCol w="6400525"/>
              </a:tblGrid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lone the repo (or your fork)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0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git clone git@gitlab.com:tango-controls/pytango.git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B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uild a dev docker image in the </a:t>
                      </a:r>
                      <a:r>
                        <a:rPr lang="en" sz="1365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.devcontainer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 folder (</a:t>
                      </a:r>
                      <a:r>
                        <a:rPr lang="en" sz="1365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readme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)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44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cd .devcontainer</a:t>
                      </a:r>
                      <a:b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export PYTHON_VERSION=3.8 TANGO_VERSION=9.3.4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docker build . -t pytango-dev:py${PYTHON_VERSION}-tango${TANGO_VERSION} \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    --build-arg PYTHON_VERSION --build-arg TANGO_VERSION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R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un docker container, 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bind mount your source as a volume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96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docker run -it --rm --name pytango-dev -v ~/tango-src/pytango:/opt/pytango \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   pytango-dev:py3.8-tango9.3.4 /bin/bash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  <a:tr h="395975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65">
                          <a:solidFill>
                            <a:schemeClr val="dk2"/>
                          </a:solidFill>
                        </a:rPr>
                        <a:t>I</a:t>
                      </a:r>
                      <a:r>
                        <a:rPr lang="en" sz="1365">
                          <a:solidFill>
                            <a:schemeClr val="dk2"/>
                          </a:solidFill>
                        </a:rPr>
                        <a:t>nside the container build the extension, optionally run tests</a:t>
                      </a:r>
                      <a:endParaRPr sz="1365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87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cd /opt/pytango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python setup.py build</a:t>
                      </a:r>
                      <a:endParaRPr b="1" sz="1050">
                        <a:solidFill>
                          <a:schemeClr val="dk2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python setup.py test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3B7"/>
                    </a:solidFill>
                  </a:tcPr>
                </a:tc>
              </a:tr>
            </a:tbl>
          </a:graphicData>
        </a:graphic>
      </p:graphicFrame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How to set up a dev environment?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run PyTango scripts, pytest, or use from a Python session: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Configure your IDE: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PyCharm (professional)</a:t>
            </a:r>
            <a:br>
              <a:rPr lang="en"/>
            </a:br>
            <a:r>
              <a:rPr lang="en"/>
              <a:t>	VS Code (remote containers extension)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Details in the</a:t>
            </a:r>
            <a:r>
              <a:rPr lang="en"/>
              <a:t>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980200" y="1697400"/>
            <a:ext cx="6396300" cy="532200"/>
          </a:xfrm>
          <a:prstGeom prst="rect">
            <a:avLst/>
          </a:prstGeom>
          <a:solidFill>
            <a:srgbClr val="D7D3B7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2"/>
                </a:solidFill>
                <a:highlight>
                  <a:srgbClr val="D7D3B7"/>
                </a:highlight>
                <a:latin typeface="Courier New"/>
                <a:ea typeface="Courier New"/>
                <a:cs typeface="Courier New"/>
                <a:sym typeface="Courier New"/>
              </a:rPr>
              <a:t>cd /opt/pytango</a:t>
            </a:r>
            <a:endParaRPr b="1" sz="1050">
              <a:solidFill>
                <a:schemeClr val="dk2"/>
              </a:solidFill>
              <a:highlight>
                <a:srgbClr val="D7D3B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chemeClr val="dk2"/>
                </a:solidFill>
                <a:highlight>
                  <a:srgbClr val="D7D3B7"/>
                </a:highlight>
                <a:latin typeface="Courier New"/>
                <a:ea typeface="Courier New"/>
                <a:cs typeface="Courier New"/>
                <a:sym typeface="Courier New"/>
              </a:rPr>
              <a:t>pip install -e .</a:t>
            </a:r>
            <a:endParaRPr b="1" sz="1050">
              <a:solidFill>
                <a:schemeClr val="dk2"/>
              </a:solidFill>
              <a:highlight>
                <a:srgbClr val="D7D3B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 (Tango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