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313" r:id="rId3"/>
    <p:sldId id="312" r:id="rId4"/>
    <p:sldId id="314" r:id="rId5"/>
    <p:sldId id="315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2" autoAdjust="0"/>
  </p:normalViewPr>
  <p:slideViewPr>
    <p:cSldViewPr>
      <p:cViewPr varScale="1">
        <p:scale>
          <a:sx n="139" d="100"/>
          <a:sy n="139" d="100"/>
        </p:scale>
        <p:origin x="193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E9C2-978C-4503-BB9C-1C3789E033A9}" type="datetimeFigureOut">
              <a:rPr lang="en-GB" smtClean="0"/>
              <a:pPr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9A46-ADD0-4A83-A086-5B5B3E44D1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13D4-D740-4451-9CC9-1BB2A65FB9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6CB7-0826-4DB8-9129-DAA131E7E20A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TANGO_Tag_line_coule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http://www.tango-controls.org/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7E61-2722-45BB-8529-D6D3912E4E52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3E44-DF21-474B-AB11-183447CC1CEB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4D1-611A-4D71-A061-861B078DF6C1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Author name,  tango meeting xxx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6F22-F544-42D5-8931-AE204B67864E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4B71-AFB3-4134-AB38-370553AFCEAE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EFB7-31C7-4CCE-8CC1-D643810D08B5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E1F-2DCB-4AFC-A946-D3CE84FD7A4D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A04D-CDC2-4E9C-BD12-392E251476AB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D321-FC02-4874-981B-D0AEFBF03E9B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9568-B442-40A7-93F4-812CBD719092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name,  tango meeting xxx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28000" t="5000" r="-70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4116-FBE9-4224-A111-94B85DC92904}" type="datetime1">
              <a:rPr lang="en-GB" smtClean="0"/>
              <a:pPr/>
              <a:t>14/12/2020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name,  tango meeting xxx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935B-C326-492F-A1FE-EEA04E964E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ango-controls/start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7544AB-38BE-4E22-A5AE-3CA9C618E4FB}" type="datetime1">
              <a:rPr lang="en-GB" smtClean="0"/>
              <a:pPr/>
              <a:t>14/12/2020</a:t>
            </a:fld>
            <a:endParaRPr lang="en-US" dirty="0" smtClean="0"/>
          </a:p>
        </p:txBody>
      </p:sp>
      <p:sp>
        <p:nvSpPr>
          <p:cNvPr id="717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717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8567E0-A91D-4CB6-A3E2-552AF1F7DA5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708920"/>
            <a:ext cx="64008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Starter / Astor</a:t>
            </a:r>
            <a:endParaRPr lang="en-US" dirty="0" smtClean="0"/>
          </a:p>
          <a:p>
            <a:pPr eaLnBrk="1" hangingPunct="1"/>
            <a:r>
              <a:rPr lang="en-US" sz="2400" dirty="0" smtClean="0"/>
              <a:t>A couple to dance the</a:t>
            </a:r>
          </a:p>
          <a:p>
            <a:pPr eaLnBrk="1" hangingPunct="1"/>
            <a:r>
              <a:rPr lang="en-US" sz="2400" dirty="0" smtClean="0"/>
              <a:t>TANGO</a:t>
            </a: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2362200" y="480060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E</a:t>
            </a:r>
            <a:r>
              <a:rPr lang="en-US" sz="1000" b="1" dirty="0"/>
              <a:t>UROPEAN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S</a:t>
            </a:r>
            <a:r>
              <a:rPr lang="en-US" sz="1000" b="1" dirty="0"/>
              <a:t>YNCHROTRON</a:t>
            </a:r>
            <a:r>
              <a:rPr lang="en-US" sz="20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R</a:t>
            </a:r>
            <a:r>
              <a:rPr lang="en-US" sz="1000" b="1" dirty="0"/>
              <a:t>ADIATION</a:t>
            </a:r>
            <a:r>
              <a:rPr lang="en-US" sz="2000" b="1" dirty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F</a:t>
            </a:r>
            <a:r>
              <a:rPr lang="en-US" sz="1000" b="1" dirty="0" smtClean="0"/>
              <a:t>ACILITY</a:t>
            </a:r>
            <a:endParaRPr lang="en-US" sz="2000" b="1" dirty="0"/>
          </a:p>
        </p:txBody>
      </p:sp>
      <p:pic>
        <p:nvPicPr>
          <p:cNvPr id="18" name="Picture 17" descr="TANGO_Tag_line_cou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968552" cy="19113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44408" y="0"/>
            <a:ext cx="899592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932295" y="294091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http://www.tango-controls.org/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 </a:t>
            </a:r>
            <a:r>
              <a:rPr lang="en-GB" sz="1400" b="1" u="sng" dirty="0"/>
              <a:t>The Starter device name:</a:t>
            </a:r>
            <a:endParaRPr lang="en-GB" sz="1400" dirty="0"/>
          </a:p>
          <a:p>
            <a:r>
              <a:rPr lang="en-GB" sz="1400" dirty="0"/>
              <a:t>By convention, it has been decided that Starter device name is:</a:t>
            </a:r>
          </a:p>
          <a:p>
            <a:pPr marL="0" indent="0">
              <a:buNone/>
            </a:pPr>
            <a:r>
              <a:rPr lang="en-GB" sz="1400" b="1" i="1" dirty="0" smtClean="0"/>
              <a:t>	tango/admin</a:t>
            </a:r>
            <a:r>
              <a:rPr lang="en-GB" sz="1400" b="1" i="1" dirty="0"/>
              <a:t>/&lt;host name&gt;</a:t>
            </a:r>
            <a:r>
              <a:rPr lang="en-GB" sz="1400" dirty="0"/>
              <a:t>     (host name without FQDN)</a:t>
            </a:r>
          </a:p>
          <a:p>
            <a:endParaRPr lang="en-GB" sz="1400" dirty="0"/>
          </a:p>
          <a:p>
            <a:r>
              <a:rPr lang="en-GB" sz="1400" dirty="0"/>
              <a:t>At ESRF when we rebuild completely our database for EBS, we would like to change the Starter device domain name to </a:t>
            </a:r>
            <a:r>
              <a:rPr lang="en-GB" sz="1400" b="1" dirty="0" smtClean="0"/>
              <a:t>sys</a:t>
            </a:r>
          </a:p>
          <a:p>
            <a:endParaRPr lang="en-GB" sz="1400" dirty="0"/>
          </a:p>
          <a:p>
            <a:r>
              <a:rPr lang="en-GB" sz="1400" dirty="0"/>
              <a:t>To keep the backward compatibility we add a Starter class property </a:t>
            </a:r>
            <a:r>
              <a:rPr lang="en-GB" sz="1400" b="1" dirty="0" smtClean="0"/>
              <a:t>Domain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device name become for the complete control system:</a:t>
            </a:r>
          </a:p>
          <a:p>
            <a:pPr marL="0" indent="0">
              <a:buNone/>
            </a:pPr>
            <a:r>
              <a:rPr lang="en-GB" sz="1400" b="1" i="1" dirty="0" smtClean="0"/>
              <a:t>	sys/admin</a:t>
            </a:r>
            <a:r>
              <a:rPr lang="en-GB" sz="1400" b="1" i="1" dirty="0"/>
              <a:t>/&lt;host name&gt;</a:t>
            </a:r>
            <a:endParaRPr lang="en-GB" sz="1400" dirty="0"/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37904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/>
              <a:t>Server control:</a:t>
            </a:r>
            <a:endParaRPr lang="en-GB" sz="1400" dirty="0"/>
          </a:p>
          <a:p>
            <a:pPr lvl="1"/>
            <a:r>
              <a:rPr lang="en-GB" sz="1400" dirty="0"/>
              <a:t>A thread read the processes running on the host </a:t>
            </a:r>
            <a:r>
              <a:rPr lang="en-GB" sz="1400" dirty="0" smtClean="0"/>
              <a:t>and </a:t>
            </a:r>
            <a:r>
              <a:rPr lang="en-GB" sz="1400" dirty="0" smtClean="0"/>
              <a:t>gets PID and command line </a:t>
            </a:r>
            <a:r>
              <a:rPr lang="en-GB" sz="1400" dirty="0"/>
              <a:t>every 2 s using </a:t>
            </a:r>
          </a:p>
          <a:p>
            <a:pPr lvl="2"/>
            <a:r>
              <a:rPr lang="en-GB" sz="1400" dirty="0"/>
              <a:t>/</a:t>
            </a:r>
            <a:r>
              <a:rPr lang="en-GB" sz="1400" dirty="0" err="1" smtClean="0"/>
              <a:t>proc</a:t>
            </a:r>
            <a:r>
              <a:rPr lang="en-GB" sz="1400" dirty="0" smtClean="0"/>
              <a:t> </a:t>
            </a:r>
            <a:r>
              <a:rPr lang="en-GB" sz="1400" dirty="0"/>
              <a:t>directory under </a:t>
            </a:r>
            <a:r>
              <a:rPr lang="en-GB" sz="1400" dirty="0" smtClean="0"/>
              <a:t>Linux</a:t>
            </a:r>
            <a:endParaRPr lang="en-GB" sz="1400" dirty="0"/>
          </a:p>
          <a:p>
            <a:pPr lvl="2"/>
            <a:r>
              <a:rPr lang="en-GB" sz="1400" dirty="0"/>
              <a:t>Windows system </a:t>
            </a:r>
            <a:r>
              <a:rPr lang="en-GB" sz="1400" dirty="0" smtClean="0"/>
              <a:t>calls</a:t>
            </a:r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It parse the command lines to search the controlled processes</a:t>
            </a:r>
          </a:p>
          <a:p>
            <a:pPr lvl="2"/>
            <a:r>
              <a:rPr lang="en-GB" sz="1400" dirty="0"/>
              <a:t>Starting with process and instance names for C++ processes</a:t>
            </a:r>
          </a:p>
          <a:p>
            <a:pPr lvl="2"/>
            <a:r>
              <a:rPr lang="en-GB" sz="1400" dirty="0"/>
              <a:t>If start with java or python check process and instance names after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If the process is not found, the process object is set </a:t>
            </a:r>
            <a:r>
              <a:rPr lang="en-GB" sz="1400" dirty="0" smtClean="0"/>
              <a:t>FAULT</a:t>
            </a:r>
          </a:p>
          <a:p>
            <a:pPr marL="914400" lvl="2" indent="0">
              <a:buNone/>
            </a:pPr>
            <a:r>
              <a:rPr lang="en-US" sz="1400" dirty="0" smtClean="0"/>
              <a:t> </a:t>
            </a:r>
            <a:endParaRPr lang="en-GB" sz="1400" dirty="0"/>
          </a:p>
          <a:p>
            <a:pPr lvl="1"/>
            <a:r>
              <a:rPr lang="en-GB" sz="1400" dirty="0"/>
              <a:t>If the process is found, the admin device (</a:t>
            </a:r>
            <a:r>
              <a:rPr lang="en-GB" sz="1400" dirty="0" err="1"/>
              <a:t>dserver</a:t>
            </a:r>
            <a:r>
              <a:rPr lang="en-GB" sz="1400" dirty="0" smtClean="0"/>
              <a:t>/&lt;</a:t>
            </a:r>
            <a:r>
              <a:rPr lang="en-GB" sz="1400" smtClean="0"/>
              <a:t>server name&gt;/&lt;</a:t>
            </a:r>
            <a:r>
              <a:rPr lang="en-GB" sz="1400" dirty="0"/>
              <a:t>host name&gt;) is pinged</a:t>
            </a:r>
          </a:p>
          <a:p>
            <a:pPr lvl="2"/>
            <a:r>
              <a:rPr lang="en-GB" sz="1400" dirty="0"/>
              <a:t>If ping failed, the process object is set MOVING</a:t>
            </a:r>
          </a:p>
          <a:p>
            <a:pPr lvl="2"/>
            <a:r>
              <a:rPr lang="en-GB" sz="1400" dirty="0"/>
              <a:t>If ping answers, the process is set ON</a:t>
            </a:r>
          </a:p>
          <a:p>
            <a:pPr marL="800100" lvl="2" indent="0">
              <a:buNone/>
            </a:pPr>
            <a:endParaRPr lang="en-GB" sz="1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13361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/>
              <a:t>Server control:</a:t>
            </a:r>
            <a:endParaRPr lang="en-GB" sz="1400" dirty="0"/>
          </a:p>
          <a:p>
            <a:endParaRPr lang="en-GB" sz="1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620961"/>
            <a:ext cx="606494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005706"/>
            <a:ext cx="9145016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u="sng" dirty="0"/>
              <a:t>Starter </a:t>
            </a:r>
            <a:r>
              <a:rPr lang="en-GB" sz="1400" b="1" u="sng" dirty="0" smtClean="0"/>
              <a:t>source files</a:t>
            </a:r>
            <a:r>
              <a:rPr lang="en-GB" sz="1400" b="1" u="sng" dirty="0"/>
              <a:t>:</a:t>
            </a:r>
            <a:endParaRPr lang="en-GB" sz="1400" dirty="0"/>
          </a:p>
          <a:p>
            <a:pPr lvl="1"/>
            <a:r>
              <a:rPr lang="en-GB" sz="1400" dirty="0"/>
              <a:t>ClassFactory.cpp and main.cpp 		</a:t>
            </a:r>
            <a:r>
              <a:rPr lang="en-GB" sz="1400" dirty="0" smtClean="0"/>
              <a:t>as </a:t>
            </a:r>
            <a:r>
              <a:rPr lang="en-GB" sz="1400" dirty="0"/>
              <a:t>other TANGO server</a:t>
            </a:r>
          </a:p>
          <a:p>
            <a:pPr lvl="1"/>
            <a:r>
              <a:rPr lang="en-GB" sz="1400" dirty="0"/>
              <a:t>StarterStateMachine.cpp 			</a:t>
            </a:r>
            <a:r>
              <a:rPr lang="en-GB" sz="1400" dirty="0" smtClean="0"/>
              <a:t>as </a:t>
            </a:r>
            <a:r>
              <a:rPr lang="en-GB" sz="1400" dirty="0"/>
              <a:t>other TANGO device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Starter.cpp and </a:t>
            </a:r>
            <a:r>
              <a:rPr lang="en-GB" sz="1400" dirty="0" err="1"/>
              <a:t>Starter.h</a:t>
            </a:r>
            <a:r>
              <a:rPr lang="en-GB" sz="1400" dirty="0"/>
              <a:t>			</a:t>
            </a:r>
            <a:r>
              <a:rPr lang="en-GB" sz="1400" dirty="0" smtClean="0"/>
              <a:t>Starter </a:t>
            </a:r>
            <a:r>
              <a:rPr lang="en-GB" sz="1400" dirty="0"/>
              <a:t>TANGO device class</a:t>
            </a:r>
          </a:p>
          <a:p>
            <a:pPr lvl="1"/>
            <a:r>
              <a:rPr lang="en-GB" sz="1400" dirty="0"/>
              <a:t>StarterClass.cpp and </a:t>
            </a:r>
            <a:r>
              <a:rPr lang="en-GB" sz="1400" dirty="0" err="1"/>
              <a:t>StarterClass.h</a:t>
            </a:r>
            <a:r>
              <a:rPr lang="en-GB" sz="1400" dirty="0"/>
              <a:t>		</a:t>
            </a:r>
            <a:r>
              <a:rPr lang="en-GB" sz="1400" dirty="0" smtClean="0"/>
              <a:t>Starter </a:t>
            </a:r>
            <a:r>
              <a:rPr lang="en-GB" sz="1400" dirty="0"/>
              <a:t>TANGO device management class </a:t>
            </a:r>
          </a:p>
          <a:p>
            <a:pPr lvl="1"/>
            <a:r>
              <a:rPr lang="en-GB" sz="1400" dirty="0"/>
              <a:t>StarterUtil.cpp and </a:t>
            </a:r>
            <a:r>
              <a:rPr lang="en-GB" sz="1400" dirty="0" err="1"/>
              <a:t>StarterUtil.h</a:t>
            </a:r>
            <a:r>
              <a:rPr lang="en-GB" sz="1400" dirty="0"/>
              <a:t>		</a:t>
            </a:r>
            <a:r>
              <a:rPr lang="en-GB" sz="1400" dirty="0" smtClean="0"/>
              <a:t>a </a:t>
            </a:r>
            <a:r>
              <a:rPr lang="en-GB" sz="1400" dirty="0"/>
              <a:t>set of utilities used by Starter device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PingThread.cpp and </a:t>
            </a:r>
            <a:r>
              <a:rPr lang="en-GB" sz="1400" dirty="0" err="1"/>
              <a:t>PingThread.h</a:t>
            </a:r>
            <a:r>
              <a:rPr lang="en-GB" sz="1400" dirty="0"/>
              <a:t>		</a:t>
            </a:r>
            <a:r>
              <a:rPr lang="en-GB" sz="1400" dirty="0" smtClean="0"/>
              <a:t>a </a:t>
            </a:r>
            <a:r>
              <a:rPr lang="en-GB" sz="1400" dirty="0"/>
              <a:t>thread to ping admin device of specified controlled server</a:t>
            </a:r>
          </a:p>
          <a:p>
            <a:pPr lvl="1"/>
            <a:r>
              <a:rPr lang="en-GB" sz="1400" dirty="0"/>
              <a:t>CheckProcessUtil.cpp and </a:t>
            </a:r>
            <a:r>
              <a:rPr lang="en-GB" sz="1400" dirty="0" err="1"/>
              <a:t>CheckProcessUtil.h</a:t>
            </a:r>
            <a:r>
              <a:rPr lang="en-GB" sz="1400" dirty="0"/>
              <a:t>	</a:t>
            </a:r>
            <a:r>
              <a:rPr lang="en-GB" sz="1400" dirty="0" smtClean="0"/>
              <a:t>a </a:t>
            </a:r>
            <a:r>
              <a:rPr lang="en-GB" sz="1400" dirty="0"/>
              <a:t>thread to check the running process list</a:t>
            </a:r>
          </a:p>
          <a:p>
            <a:pPr lvl="1"/>
            <a:r>
              <a:rPr lang="en-GB" sz="1400" dirty="0"/>
              <a:t>StartProcessThread.cpp			</a:t>
            </a:r>
            <a:r>
              <a:rPr lang="en-GB" sz="1400" dirty="0" smtClean="0"/>
              <a:t>a </a:t>
            </a:r>
            <a:r>
              <a:rPr lang="en-GB" sz="1400" dirty="0"/>
              <a:t>thread to start process(</a:t>
            </a:r>
            <a:r>
              <a:rPr lang="en-GB" sz="1400" dirty="0" err="1"/>
              <a:t>es</a:t>
            </a:r>
            <a:r>
              <a:rPr lang="en-GB" sz="1400" dirty="0"/>
              <a:t>)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StarterService.cpp and </a:t>
            </a:r>
            <a:r>
              <a:rPr lang="en-GB" sz="1400" dirty="0" err="1"/>
              <a:t>StarterService.h</a:t>
            </a:r>
            <a:r>
              <a:rPr lang="en-GB" sz="1400" dirty="0"/>
              <a:t>		</a:t>
            </a:r>
            <a:r>
              <a:rPr lang="en-GB" sz="1400" dirty="0" smtClean="0"/>
              <a:t>used </a:t>
            </a:r>
            <a:r>
              <a:rPr lang="en-GB" sz="1400" dirty="0"/>
              <a:t>to create a Windows service.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US" sz="1400" dirty="0" smtClean="0"/>
          </a:p>
          <a:p>
            <a:r>
              <a:rPr lang="en-GB" sz="1400" dirty="0" smtClean="0">
                <a:hlinkClick r:id="rId2"/>
              </a:rPr>
              <a:t>https://github.com/tango-controls/starter</a:t>
            </a: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16451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1400" b="1" u="sng" dirty="0" smtClean="0"/>
              <a:t>Introduction:</a:t>
            </a:r>
          </a:p>
          <a:p>
            <a:pPr lvl="1"/>
            <a:r>
              <a:rPr lang="en-GB" sz="1400" dirty="0" smtClean="0"/>
              <a:t>“</a:t>
            </a:r>
            <a:r>
              <a:rPr lang="en-GB" sz="1400" b="1" dirty="0" smtClean="0"/>
              <a:t>ASTOR</a:t>
            </a:r>
            <a:r>
              <a:rPr lang="en-GB" sz="1400" dirty="0" smtClean="0"/>
              <a:t>” is </a:t>
            </a:r>
            <a:r>
              <a:rPr lang="en-GB" sz="1400" dirty="0"/>
              <a:t>a reference to “</a:t>
            </a:r>
            <a:r>
              <a:rPr lang="en-GB" sz="1400" i="1" dirty="0"/>
              <a:t>Astor </a:t>
            </a:r>
            <a:r>
              <a:rPr lang="en-GB" sz="1400" i="1" dirty="0" err="1"/>
              <a:t>Piazzolla</a:t>
            </a:r>
            <a:r>
              <a:rPr lang="en-GB" sz="1400" i="1" dirty="0"/>
              <a:t>”</a:t>
            </a:r>
            <a:r>
              <a:rPr lang="en-GB" sz="1400" dirty="0"/>
              <a:t> a famous Tango player</a:t>
            </a:r>
          </a:p>
          <a:p>
            <a:pPr lvl="1"/>
            <a:r>
              <a:rPr lang="en-GB" sz="1400" dirty="0"/>
              <a:t>Astor is a GUI, Java client in charge to manage all Starters registered in a control system</a:t>
            </a:r>
          </a:p>
          <a:p>
            <a:pPr lvl="1"/>
            <a:r>
              <a:rPr lang="en-GB" sz="1400" dirty="0"/>
              <a:t>It has been started to be written in 2000 using java-1.2 and first TANGO prototype:</a:t>
            </a:r>
          </a:p>
          <a:p>
            <a:pPr lvl="2"/>
            <a:r>
              <a:rPr lang="en-GB" sz="1400" dirty="0"/>
              <a:t>Very poor TANGO java API</a:t>
            </a:r>
          </a:p>
          <a:p>
            <a:pPr lvl="2"/>
            <a:r>
              <a:rPr lang="en-GB" sz="1400" dirty="0"/>
              <a:t>Very poor Database device server</a:t>
            </a:r>
          </a:p>
          <a:p>
            <a:pPr lvl="2"/>
            <a:r>
              <a:rPr lang="en-GB" sz="1400" dirty="0"/>
              <a:t>no guide lines</a:t>
            </a:r>
          </a:p>
          <a:p>
            <a:pPr lvl="2"/>
            <a:r>
              <a:rPr lang="en-GB" sz="1400" dirty="0"/>
              <a:t>no events</a:t>
            </a:r>
          </a:p>
          <a:p>
            <a:pPr lvl="2"/>
            <a:r>
              <a:rPr lang="en-GB" sz="1400" dirty="0"/>
              <a:t>…</a:t>
            </a:r>
          </a:p>
          <a:p>
            <a:pPr lvl="1"/>
            <a:r>
              <a:rPr lang="en-GB" sz="1400" dirty="0"/>
              <a:t>Its main frame displays in a tree:</a:t>
            </a:r>
          </a:p>
          <a:p>
            <a:pPr lvl="2"/>
            <a:r>
              <a:rPr lang="en-GB" sz="1400" dirty="0"/>
              <a:t>The TANGO database state</a:t>
            </a:r>
          </a:p>
          <a:p>
            <a:pPr lvl="2"/>
            <a:r>
              <a:rPr lang="en-GB" sz="1400" dirty="0"/>
              <a:t>The TANGO access control state if it has been activated</a:t>
            </a:r>
          </a:p>
          <a:p>
            <a:pPr lvl="2"/>
            <a:r>
              <a:rPr lang="en-GB" sz="1400" dirty="0"/>
              <a:t>A set of branches containing host states</a:t>
            </a:r>
          </a:p>
          <a:p>
            <a:pPr lvl="1"/>
            <a:r>
              <a:rPr lang="en-GB" sz="1400" dirty="0"/>
              <a:t>A dialog window can be opened for each host to display states of all server states registered on this host.</a:t>
            </a:r>
          </a:p>
          <a:p>
            <a:pPr lvl="1"/>
            <a:r>
              <a:rPr lang="en-GB" sz="1400" dirty="0"/>
              <a:t>Astor is a server oriented tool (not a device oriented)</a:t>
            </a:r>
          </a:p>
          <a:p>
            <a:pPr marL="400050" lvl="1" indent="0">
              <a:buNone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40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/>
              <a:t> </a:t>
            </a:r>
            <a:r>
              <a:rPr lang="en-GB" sz="1400" b="1" dirty="0" smtClean="0"/>
              <a:t>          </a:t>
            </a:r>
            <a:r>
              <a:rPr lang="en-GB" sz="1400" b="1" u="sng" dirty="0" smtClean="0"/>
              <a:t>Astor </a:t>
            </a:r>
            <a:r>
              <a:rPr lang="en-GB" sz="1400" b="1" u="sng" dirty="0" err="1"/>
              <a:t>startup</a:t>
            </a:r>
            <a:r>
              <a:rPr lang="en-GB" sz="1400" b="1" u="sng" dirty="0"/>
              <a:t>: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pPr lvl="1"/>
            <a:r>
              <a:rPr lang="en-GB" sz="1400" dirty="0"/>
              <a:t>At </a:t>
            </a:r>
            <a:r>
              <a:rPr lang="en-GB" sz="1400" dirty="0" err="1"/>
              <a:t>startup</a:t>
            </a:r>
            <a:r>
              <a:rPr lang="en-GB" sz="1400" dirty="0"/>
              <a:t>, it gets from the  database the list of Starter device names.</a:t>
            </a:r>
          </a:p>
          <a:p>
            <a:pPr lvl="1"/>
            <a:r>
              <a:rPr lang="en-GB" sz="1400" dirty="0"/>
              <a:t>For each device name, the member is the host name. </a:t>
            </a:r>
          </a:p>
          <a:p>
            <a:pPr lvl="1"/>
            <a:r>
              <a:rPr lang="en-GB" sz="1400" dirty="0"/>
              <a:t>A thread is started for each Host. This thread will models the specified host and subscribe to Starter state attribute.</a:t>
            </a:r>
          </a:p>
          <a:p>
            <a:pPr lvl="1"/>
            <a:r>
              <a:rPr lang="en-GB" sz="1400" dirty="0"/>
              <a:t>The main thread reads property </a:t>
            </a:r>
            <a:r>
              <a:rPr lang="en-GB" sz="1400" dirty="0" err="1"/>
              <a:t>HostCollection</a:t>
            </a:r>
            <a:r>
              <a:rPr lang="en-GB" sz="1400" dirty="0"/>
              <a:t> for all Starter devices (on one call using </a:t>
            </a:r>
            <a:r>
              <a:rPr lang="en-GB" sz="1400" dirty="0" err="1"/>
              <a:t>DbMySqlSelect</a:t>
            </a:r>
            <a:r>
              <a:rPr lang="en-GB" sz="1400" dirty="0"/>
              <a:t> database command) to sort them by branches.</a:t>
            </a:r>
          </a:p>
          <a:p>
            <a:pPr lvl="1"/>
            <a:r>
              <a:rPr lang="en-GB" sz="1400" dirty="0"/>
              <a:t>Do same thing for property </a:t>
            </a:r>
            <a:r>
              <a:rPr lang="en-GB" sz="1400" dirty="0" err="1"/>
              <a:t>HostUsage</a:t>
            </a:r>
            <a:r>
              <a:rPr lang="en-GB" sz="1400" dirty="0"/>
              <a:t> to display as comment on tree.</a:t>
            </a:r>
          </a:p>
          <a:p>
            <a:pPr lvl="1"/>
            <a:r>
              <a:rPr lang="en-GB" sz="1400" dirty="0"/>
              <a:t>Then the branches are sorted by alphabetic order to be displayed on tree.</a:t>
            </a:r>
          </a:p>
          <a:p>
            <a:pPr lvl="1"/>
            <a:r>
              <a:rPr lang="en-GB" sz="1400" dirty="0"/>
              <a:t>During this sort, branches marked as last collections (</a:t>
            </a:r>
            <a:r>
              <a:rPr lang="en-GB" sz="1400" i="1" dirty="0"/>
              <a:t>Astor/</a:t>
            </a:r>
            <a:r>
              <a:rPr lang="en-GB" sz="1400" i="1" dirty="0" err="1"/>
              <a:t>LastCollections</a:t>
            </a:r>
            <a:r>
              <a:rPr lang="en-GB" sz="1400" dirty="0"/>
              <a:t> free property) are put  at end  (see </a:t>
            </a:r>
            <a:r>
              <a:rPr lang="en-GB" sz="1400" i="1" dirty="0"/>
              <a:t>Files/Control System Preferences</a:t>
            </a:r>
            <a:r>
              <a:rPr lang="en-GB" sz="1400" dirty="0"/>
              <a:t> menu),</a:t>
            </a:r>
          </a:p>
          <a:p>
            <a:pPr lvl="1"/>
            <a:r>
              <a:rPr lang="en-GB" sz="1400" dirty="0"/>
              <a:t>It is very useful for hosts on maintenance or in labs.</a:t>
            </a:r>
          </a:p>
          <a:p>
            <a:pPr marL="400050" lvl="1" indent="0">
              <a:buNone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54820"/>
              </p:ext>
            </p:extLst>
          </p:nvPr>
        </p:nvGraphicFramePr>
        <p:xfrm>
          <a:off x="1068288" y="14127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>
                  <a:extLst>
                    <a:ext uri="{9D8B030D-6E8A-4147-A177-3AD203B41FA5}">
                      <a16:colId xmlns:a16="http://schemas.microsoft.com/office/drawing/2014/main" val="816487809"/>
                    </a:ext>
                  </a:extLst>
                </a:gridCol>
                <a:gridCol w="4128120">
                  <a:extLst>
                    <a:ext uri="{9D8B030D-6E8A-4147-A177-3AD203B41FA5}">
                      <a16:colId xmlns:a16="http://schemas.microsoft.com/office/drawing/2014/main" val="2685421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3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rw</a:t>
                      </a:r>
                      <a:r>
                        <a:rPr lang="en-US" sz="1400" dirty="0" smtClean="0"/>
                        <a:t> or none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Astor is fully </a:t>
                      </a:r>
                      <a:r>
                        <a:rPr lang="en-US" sz="1400" b="1" dirty="0" smtClean="0"/>
                        <a:t>READ_WRITE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63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db_ro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Astor is </a:t>
                      </a:r>
                      <a:r>
                        <a:rPr lang="en-US" sz="1400" b="1" dirty="0" smtClean="0"/>
                        <a:t>READ_WRITE</a:t>
                      </a:r>
                      <a:r>
                        <a:rPr lang="en-US" sz="1400" b="0" baseline="0" dirty="0" smtClean="0"/>
                        <a:t> but Database is </a:t>
                      </a:r>
                      <a:r>
                        <a:rPr lang="en-US" sz="1400" b="1" baseline="0" dirty="0" smtClean="0"/>
                        <a:t>READ_ONLY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97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ro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Astor is fully </a:t>
                      </a:r>
                      <a:r>
                        <a:rPr lang="en-US" sz="1400" b="1" dirty="0" smtClean="0"/>
                        <a:t>READ_ONLY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3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8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         </a:t>
            </a:r>
            <a:r>
              <a:rPr lang="en-GB" sz="1400" b="1" u="sng" dirty="0" smtClean="0"/>
              <a:t>Astor </a:t>
            </a:r>
            <a:r>
              <a:rPr lang="en-GB" sz="1400" b="1" u="sng" dirty="0"/>
              <a:t>state </a:t>
            </a:r>
            <a:r>
              <a:rPr lang="en-GB" sz="1400" b="1" u="sng" dirty="0" err="1"/>
              <a:t>colors</a:t>
            </a:r>
            <a:r>
              <a:rPr lang="en-GB" sz="1400" b="1" u="sng" dirty="0"/>
              <a:t>: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	The </a:t>
            </a:r>
            <a:r>
              <a:rPr lang="en-GB" sz="1400" dirty="0"/>
              <a:t>information can be found using </a:t>
            </a:r>
            <a:r>
              <a:rPr lang="en-GB" sz="1400" i="1" dirty="0"/>
              <a:t>Help/State Icons</a:t>
            </a:r>
            <a:r>
              <a:rPr lang="en-GB" sz="1400" dirty="0"/>
              <a:t> menu</a:t>
            </a:r>
          </a:p>
          <a:p>
            <a:pPr marL="400050" lvl="1" indent="0">
              <a:buNone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5400642" cy="1303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953923"/>
            <a:ext cx="5040445" cy="3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           </a:t>
            </a:r>
            <a:r>
              <a:rPr lang="en-GB" sz="1400" b="1" u="sng" dirty="0" smtClean="0"/>
              <a:t>Astor </a:t>
            </a:r>
            <a:r>
              <a:rPr lang="en-GB" sz="1400" b="1" u="sng" dirty="0"/>
              <a:t>Configuration:</a:t>
            </a:r>
            <a:endParaRPr lang="en-GB" sz="1400" dirty="0"/>
          </a:p>
          <a:p>
            <a:pPr lvl="1"/>
            <a:r>
              <a:rPr lang="en-GB" sz="1400" dirty="0"/>
              <a:t>To configure Astor use the following window.</a:t>
            </a:r>
          </a:p>
          <a:p>
            <a:pPr lvl="1"/>
            <a:r>
              <a:rPr lang="en-GB" sz="1400" dirty="0"/>
              <a:t>Click on </a:t>
            </a:r>
            <a:r>
              <a:rPr lang="en-GB" sz="1400" b="1" i="1" dirty="0"/>
              <a:t>File/Ctrl System Preferences</a:t>
            </a:r>
            <a:r>
              <a:rPr lang="en-GB" sz="1400" dirty="0"/>
              <a:t> menu to open</a:t>
            </a:r>
          </a:p>
          <a:p>
            <a:pPr lvl="1"/>
            <a:r>
              <a:rPr lang="en-GB" sz="1400" dirty="0"/>
              <a:t>It allows to:</a:t>
            </a:r>
          </a:p>
          <a:p>
            <a:pPr lvl="2"/>
            <a:r>
              <a:rPr lang="en-GB" sz="1400" dirty="0"/>
              <a:t>Define control system name</a:t>
            </a:r>
          </a:p>
          <a:p>
            <a:pPr lvl="2"/>
            <a:r>
              <a:rPr lang="en-GB" sz="1400" dirty="0"/>
              <a:t>Define default tree and server window </a:t>
            </a:r>
            <a:r>
              <a:rPr lang="en-GB" sz="1400" dirty="0"/>
              <a:t>sizes</a:t>
            </a:r>
          </a:p>
          <a:p>
            <a:pPr lvl="2"/>
            <a:r>
              <a:rPr lang="en-GB" sz="1400" dirty="0"/>
              <a:t>Additional java tools.</a:t>
            </a:r>
          </a:p>
          <a:p>
            <a:pPr lvl="2"/>
            <a:r>
              <a:rPr lang="en-GB" sz="1400" dirty="0"/>
              <a:t>Additional html pages.</a:t>
            </a:r>
          </a:p>
          <a:p>
            <a:pPr lvl="2"/>
            <a:r>
              <a:rPr lang="en-GB" sz="1400" dirty="0" smtClean="0"/>
              <a:t>Host </a:t>
            </a:r>
            <a:r>
              <a:rPr lang="en-GB" sz="1400" dirty="0"/>
              <a:t>remote </a:t>
            </a:r>
            <a:r>
              <a:rPr lang="en-GB" sz="1400" dirty="0" err="1"/>
              <a:t>loggin</a:t>
            </a:r>
            <a:r>
              <a:rPr lang="en-GB" sz="1400" dirty="0"/>
              <a:t> </a:t>
            </a:r>
            <a:r>
              <a:rPr lang="en-GB" sz="1400" dirty="0" smtClean="0"/>
              <a:t>command and user name.</a:t>
            </a:r>
            <a:endParaRPr lang="en-GB" sz="1400" dirty="0"/>
          </a:p>
          <a:p>
            <a:pPr lvl="2"/>
            <a:r>
              <a:rPr lang="en-GB" sz="1400" dirty="0" smtClean="0"/>
              <a:t>Jive </a:t>
            </a:r>
            <a:r>
              <a:rPr lang="en-GB" sz="1400" dirty="0"/>
              <a:t>in RAD_ONLY mode.</a:t>
            </a:r>
          </a:p>
          <a:p>
            <a:pPr lvl="2"/>
            <a:r>
              <a:rPr lang="en-GB" sz="1400" dirty="0"/>
              <a:t>Starter starts servers at </a:t>
            </a:r>
            <a:r>
              <a:rPr lang="en-GB" sz="1400" dirty="0" err="1"/>
              <a:t>startup</a:t>
            </a:r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GB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GB" sz="1400" dirty="0"/>
          </a:p>
          <a:p>
            <a:pPr lvl="1"/>
            <a:r>
              <a:rPr lang="en-GB" sz="1400" dirty="0"/>
              <a:t>NOTE: To disable the Preference menu, start Astor with -DNO_PREF=true.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99" y="1794608"/>
            <a:ext cx="2880269" cy="28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           </a:t>
            </a:r>
            <a:r>
              <a:rPr lang="en-GB" sz="1400" b="1" u="sng" dirty="0" smtClean="0"/>
              <a:t>Astor </a:t>
            </a:r>
            <a:r>
              <a:rPr lang="en-GB" sz="1400" b="1" u="sng" dirty="0"/>
              <a:t>Configuration</a:t>
            </a:r>
            <a:r>
              <a:rPr lang="en-GB" sz="1400" b="1" u="sng" dirty="0" smtClean="0"/>
              <a:t>:</a:t>
            </a:r>
            <a:endParaRPr lang="en-GB" sz="1400" dirty="0"/>
          </a:p>
          <a:p>
            <a:pPr lvl="1"/>
            <a:r>
              <a:rPr lang="en-GB" sz="1400" b="1" dirty="0"/>
              <a:t>Additional html pages:</a:t>
            </a:r>
            <a:endParaRPr lang="en-GB" sz="1400" dirty="0"/>
          </a:p>
          <a:p>
            <a:pPr marL="914400" lvl="2" indent="0">
              <a:buNone/>
            </a:pPr>
            <a:r>
              <a:rPr lang="en-GB" sz="1400" dirty="0"/>
              <a:t>The free property </a:t>
            </a:r>
            <a:r>
              <a:rPr lang="en-GB" sz="1400" b="1" i="1" dirty="0"/>
              <a:t>Astor/</a:t>
            </a:r>
            <a:r>
              <a:rPr lang="en-GB" sz="1400" b="1" i="1" dirty="0" err="1"/>
              <a:t>HtmlHelps</a:t>
            </a:r>
            <a:r>
              <a:rPr lang="en-GB" sz="1400" dirty="0"/>
              <a:t> give the possibility to add specific html pages.</a:t>
            </a:r>
          </a:p>
          <a:p>
            <a:pPr marL="914400" lvl="2" indent="0">
              <a:buNone/>
            </a:pPr>
            <a:r>
              <a:rPr lang="en-GB" sz="1400" dirty="0"/>
              <a:t>This is a string array property.</a:t>
            </a:r>
          </a:p>
          <a:p>
            <a:pPr marL="914400" lvl="2" indent="0">
              <a:buNone/>
            </a:pPr>
            <a:r>
              <a:rPr lang="en-GB" sz="1400" dirty="0"/>
              <a:t>The first line is the message displayed in help menu.</a:t>
            </a:r>
          </a:p>
          <a:p>
            <a:pPr marL="914400" lvl="2" indent="0">
              <a:buNone/>
            </a:pPr>
            <a:r>
              <a:rPr lang="en-GB" sz="1400" dirty="0"/>
              <a:t>The second one is the URL address for the specified page.</a:t>
            </a:r>
          </a:p>
          <a:p>
            <a:pPr marL="457200" lvl="1" indent="0">
              <a:buNone/>
            </a:pPr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r>
              <a:rPr lang="en-GB" sz="1400" b="1" dirty="0"/>
              <a:t>Starter starts servers at </a:t>
            </a:r>
            <a:r>
              <a:rPr lang="en-GB" sz="1400" b="1" dirty="0" err="1"/>
              <a:t>startup</a:t>
            </a:r>
            <a:r>
              <a:rPr lang="en-GB" sz="1400" b="1" dirty="0"/>
              <a:t>:</a:t>
            </a:r>
            <a:endParaRPr lang="en-GB" sz="1400" dirty="0"/>
          </a:p>
          <a:p>
            <a:pPr marL="914400" lvl="2" indent="0">
              <a:buNone/>
            </a:pPr>
            <a:r>
              <a:rPr lang="en-GB" sz="1400" dirty="0"/>
              <a:t>This </a:t>
            </a:r>
            <a:r>
              <a:rPr lang="en-GB" sz="1400" dirty="0" err="1"/>
              <a:t>boolean</a:t>
            </a:r>
            <a:r>
              <a:rPr lang="en-GB" sz="1400" dirty="0"/>
              <a:t> property allows the starter to starts the device servers during its </a:t>
            </a:r>
            <a:r>
              <a:rPr lang="en-GB" sz="1400" dirty="0" err="1"/>
              <a:t>startup</a:t>
            </a:r>
            <a:r>
              <a:rPr lang="en-GB" sz="1400" dirty="0"/>
              <a:t> phase.</a:t>
            </a:r>
          </a:p>
          <a:p>
            <a:pPr marL="914400" lvl="2" indent="0">
              <a:buNone/>
            </a:pPr>
            <a:r>
              <a:rPr lang="en-GB" sz="1400" dirty="0"/>
              <a:t>If it is false, when the starter will be started, it will not start any server.</a:t>
            </a:r>
          </a:p>
          <a:p>
            <a:pPr marL="914400" lvl="2" indent="0">
              <a:buNone/>
            </a:pPr>
            <a:r>
              <a:rPr lang="en-GB" sz="1400" dirty="0"/>
              <a:t>It could be useful when a large control system is re-started to do not overload the Tango database. 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95730"/>
            <a:ext cx="4176464" cy="19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           </a:t>
            </a:r>
            <a:r>
              <a:rPr lang="en-GB" sz="1400" b="1" u="sng" dirty="0"/>
              <a:t>Attribute polling:</a:t>
            </a:r>
            <a:endParaRPr lang="en-GB" sz="1400" dirty="0"/>
          </a:p>
          <a:p>
            <a:pPr marL="457200" lvl="1" indent="0">
              <a:buNone/>
            </a:pPr>
            <a:endParaRPr lang="en-GB" sz="1400" dirty="0"/>
          </a:p>
          <a:p>
            <a:pPr marL="457200" lvl="1" indent="0">
              <a:buNone/>
            </a:pPr>
            <a:r>
              <a:rPr lang="en-GB" sz="1400" b="1" dirty="0"/>
              <a:t>Pool of polling threads:</a:t>
            </a:r>
            <a:endParaRPr lang="en-GB" sz="1400" dirty="0"/>
          </a:p>
          <a:p>
            <a:pPr marL="857250" lvl="2" indent="0">
              <a:buNone/>
            </a:pPr>
            <a:r>
              <a:rPr lang="en-GB" sz="1400" dirty="0"/>
              <a:t>By default, a single thread is started to poll attributes.</a:t>
            </a:r>
          </a:p>
          <a:p>
            <a:pPr marL="857250" lvl="2" indent="0">
              <a:buNone/>
            </a:pPr>
            <a:r>
              <a:rPr lang="en-GB" sz="1400" dirty="0"/>
              <a:t>In case of several devices, a pool of threads is available.</a:t>
            </a:r>
          </a:p>
          <a:p>
            <a:pPr marL="857250" lvl="2" indent="0">
              <a:buNone/>
            </a:pPr>
            <a:r>
              <a:rPr lang="en-GB" sz="1400" dirty="0"/>
              <a:t>Astor proposes a graphic tool to distribute device(s) by thread: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en-GB" sz="1400" dirty="0"/>
              <a:t>Set the expected thread number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en-GB" sz="1400" dirty="0"/>
              <a:t>Use drag and drop to configure the pool.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268760"/>
            <a:ext cx="2592288" cy="50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360040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b="1" u="sng" dirty="0" smtClean="0"/>
          </a:p>
          <a:p>
            <a:pPr marL="0" indent="0">
              <a:buNone/>
            </a:pPr>
            <a:endParaRPr lang="en-GB" sz="1600" b="1" u="sng" dirty="0" smtClean="0"/>
          </a:p>
          <a:p>
            <a:r>
              <a:rPr lang="en-GB" sz="1600" b="1" u="sng" dirty="0" smtClean="0"/>
              <a:t>Starter</a:t>
            </a:r>
            <a:endParaRPr lang="en-GB" sz="16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Introduction</a:t>
            </a:r>
            <a:endParaRPr lang="en-GB" sz="1600" dirty="0" smtClean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States</a:t>
            </a:r>
            <a:endParaRPr lang="en-GB" sz="16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Commands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Attributes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How </a:t>
            </a:r>
            <a:r>
              <a:rPr lang="en-GB" sz="1600" dirty="0"/>
              <a:t>a server registers on a host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 err="1"/>
              <a:t>Startup</a:t>
            </a:r>
            <a:r>
              <a:rPr lang="en-GB" sz="1600" dirty="0"/>
              <a:t> phase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dirty="0" err="1"/>
              <a:t>UpdateServerInfo</a:t>
            </a:r>
            <a:r>
              <a:rPr lang="en-GB" sz="1600" dirty="0"/>
              <a:t> command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The Starter device name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Server control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GB" sz="1600" dirty="0"/>
              <a:t>Stater </a:t>
            </a:r>
            <a:r>
              <a:rPr lang="en-GB" sz="1600" dirty="0" smtClean="0"/>
              <a:t>files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Starter and Astor</a:t>
            </a:r>
            <a:endParaRPr lang="en-GB" sz="2400" b="1" u="sng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004048" y="1158106"/>
            <a:ext cx="3600400" cy="5159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u="sng" dirty="0" smtClean="0"/>
          </a:p>
          <a:p>
            <a:r>
              <a:rPr lang="en-GB" sz="1600" b="1" u="sng" dirty="0" smtClean="0"/>
              <a:t>Astor</a:t>
            </a: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Introduction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err="1" smtClean="0"/>
              <a:t>Startup</a:t>
            </a: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States </a:t>
            </a:r>
            <a:r>
              <a:rPr lang="en-GB" sz="1600" dirty="0" err="1" smtClean="0"/>
              <a:t>colors</a:t>
            </a: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Astor configuration</a:t>
            </a:r>
          </a:p>
          <a:p>
            <a:pPr lvl="2"/>
            <a:r>
              <a:rPr lang="en-GB" sz="1200" dirty="0" smtClean="0"/>
              <a:t>Additional HTML pages</a:t>
            </a:r>
          </a:p>
          <a:p>
            <a:pPr lvl="2"/>
            <a:r>
              <a:rPr lang="en-GB" sz="1200" dirty="0" smtClean="0"/>
              <a:t>Start servers at </a:t>
            </a:r>
            <a:r>
              <a:rPr lang="en-GB" sz="1200" dirty="0" err="1" smtClean="0"/>
              <a:t>startup</a:t>
            </a:r>
            <a:endParaRPr lang="en-GB" sz="1200" dirty="0" smtClean="0"/>
          </a:p>
          <a:p>
            <a:pPr lvl="2"/>
            <a:r>
              <a:rPr lang="en-GB" sz="1200" dirty="0" smtClean="0"/>
              <a:t>Additional Java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Server attribute polling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Server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Astor features overview</a:t>
            </a:r>
          </a:p>
          <a:p>
            <a:pPr marL="571500" lvl="1" indent="-171450"/>
            <a:endParaRPr lang="en-GB" sz="1600" dirty="0" smtClean="0"/>
          </a:p>
          <a:p>
            <a:pPr marL="571500" lvl="1" indent="-171450">
              <a:buFont typeface="Arial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24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 </a:t>
            </a:r>
            <a:r>
              <a:rPr lang="en-GB" sz="1400" b="1" u="sng" dirty="0"/>
              <a:t>Server statistics</a:t>
            </a:r>
            <a:r>
              <a:rPr lang="en-GB" sz="1400" b="1" u="sng" dirty="0" smtClean="0"/>
              <a:t>:</a:t>
            </a:r>
            <a:endParaRPr lang="en-GB" sz="1400" dirty="0"/>
          </a:p>
          <a:p>
            <a:pPr lvl="1"/>
            <a:r>
              <a:rPr lang="en-GB" sz="1400" dirty="0"/>
              <a:t>When a server, started by the Starter, is stopped by another way (kill signal, core dump, ...), this event is logged in a file.</a:t>
            </a:r>
          </a:p>
          <a:p>
            <a:pPr lvl="1"/>
            <a:r>
              <a:rPr lang="en-GB" sz="1400" dirty="0"/>
              <a:t>When the server is re started by the Starter, this information is logged too.</a:t>
            </a:r>
          </a:p>
          <a:p>
            <a:pPr lvl="1"/>
            <a:r>
              <a:rPr lang="en-GB" sz="1400" dirty="0"/>
              <a:t>Astor proposes to get information from this file for :</a:t>
            </a:r>
          </a:p>
          <a:p>
            <a:pPr lvl="2"/>
            <a:r>
              <a:rPr lang="en-GB" sz="1400" dirty="0"/>
              <a:t>All controlled hosts</a:t>
            </a:r>
          </a:p>
          <a:p>
            <a:pPr lvl="2"/>
            <a:r>
              <a:rPr lang="en-GB" sz="1400" dirty="0"/>
              <a:t>One host.</a:t>
            </a:r>
          </a:p>
          <a:p>
            <a:pPr marL="457200" lvl="1" indent="0">
              <a:buNone/>
            </a:pPr>
            <a:r>
              <a:rPr lang="en-GB" sz="1400" dirty="0" smtClean="0"/>
              <a:t>To compute </a:t>
            </a:r>
            <a:r>
              <a:rPr lang="en-GB" sz="1400" dirty="0"/>
              <a:t>statistics for servers.</a:t>
            </a:r>
          </a:p>
          <a:p>
            <a:pPr marL="914400" lvl="2" indent="0">
              <a:buNone/>
            </a:pPr>
            <a:endParaRPr lang="en-GB" sz="1400" dirty="0"/>
          </a:p>
          <a:p>
            <a:pPr lvl="1"/>
            <a:r>
              <a:rPr lang="en-GB" sz="1400" dirty="0"/>
              <a:t>The automatic restart of a server is </a:t>
            </a:r>
            <a:r>
              <a:rPr lang="en-GB" sz="1400" dirty="0" smtClean="0"/>
              <a:t>active only </a:t>
            </a:r>
            <a:r>
              <a:rPr lang="en-GB" sz="1400" dirty="0"/>
              <a:t>if the server has been running </a:t>
            </a:r>
            <a:r>
              <a:rPr lang="en-GB" sz="1400" dirty="0" smtClean="0"/>
              <a:t>more than </a:t>
            </a:r>
            <a:r>
              <a:rPr lang="en-GB" sz="1400" dirty="0"/>
              <a:t>specified by the Starter class </a:t>
            </a:r>
            <a:r>
              <a:rPr lang="en-GB" sz="1400" dirty="0" smtClean="0"/>
              <a:t>property </a:t>
            </a:r>
            <a:r>
              <a:rPr lang="en-GB" sz="1400" b="1" dirty="0" err="1" smtClean="0"/>
              <a:t>AutoRestartDuration</a:t>
            </a:r>
            <a:r>
              <a:rPr lang="en-GB" sz="1400" dirty="0" smtClean="0"/>
              <a:t> </a:t>
            </a:r>
            <a:r>
              <a:rPr lang="en-GB" sz="1400" dirty="0"/>
              <a:t>(in minutes)</a:t>
            </a:r>
          </a:p>
          <a:p>
            <a:pPr marL="457200" lvl="1" indent="0">
              <a:buNone/>
            </a:pPr>
            <a:r>
              <a:rPr lang="en-GB" sz="1400" dirty="0" smtClean="0"/>
              <a:t>	2 </a:t>
            </a:r>
            <a:r>
              <a:rPr lang="en-GB" sz="1400" dirty="0"/>
              <a:t>hours at ESRF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The reset of servers statistics </a:t>
            </a:r>
            <a:r>
              <a:rPr lang="en-GB" sz="1400" dirty="0" smtClean="0"/>
              <a:t>is control </a:t>
            </a:r>
            <a:r>
              <a:rPr lang="en-GB" sz="1400" dirty="0"/>
              <a:t>system specific. It must be reserved to </a:t>
            </a:r>
            <a:r>
              <a:rPr lang="en-GB" sz="1400" dirty="0" smtClean="0"/>
              <a:t>a TANGO </a:t>
            </a:r>
            <a:r>
              <a:rPr lang="en-GB" sz="1400" dirty="0"/>
              <a:t>administrator.</a:t>
            </a:r>
          </a:p>
          <a:p>
            <a:pPr marL="457200" lvl="1" indent="0">
              <a:buNone/>
            </a:pPr>
            <a:r>
              <a:rPr lang="en-GB" sz="1400" dirty="0" smtClean="0"/>
              <a:t>	On </a:t>
            </a:r>
            <a:r>
              <a:rPr lang="en-GB" sz="1400" dirty="0"/>
              <a:t>Astor, it is protected by a password.</a:t>
            </a:r>
          </a:p>
          <a:p>
            <a:pPr lvl="2"/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36912"/>
            <a:ext cx="5760256" cy="33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dirty="0"/>
              <a:t>Astor a java client to manage Starters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0" y="332656"/>
            <a:ext cx="8932639" cy="56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24D1-611A-4D71-A061-861B078DF6C1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9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 smtClean="0"/>
              <a:t>Introduction:</a:t>
            </a:r>
            <a:endParaRPr lang="en-GB" sz="1400" dirty="0"/>
          </a:p>
          <a:p>
            <a:pPr lvl="1"/>
            <a:r>
              <a:rPr lang="en-GB" sz="1400" dirty="0"/>
              <a:t>The Starter is a C++ TANGO device server like another one.</a:t>
            </a:r>
          </a:p>
          <a:p>
            <a:pPr lvl="1"/>
            <a:r>
              <a:rPr lang="en-GB" sz="1400" dirty="0"/>
              <a:t>There is nothing specific (except a feature in Database device)</a:t>
            </a:r>
          </a:p>
          <a:p>
            <a:pPr lvl="1"/>
            <a:r>
              <a:rPr lang="en-GB" sz="1400" dirty="0"/>
              <a:t>It has been started to be written in 2000 using C++98 and first TANGO prototype:</a:t>
            </a:r>
          </a:p>
          <a:p>
            <a:pPr lvl="1"/>
            <a:r>
              <a:rPr lang="en-GB" sz="1400" dirty="0"/>
              <a:t>no guide lines</a:t>
            </a:r>
          </a:p>
          <a:p>
            <a:pPr lvl="1"/>
            <a:r>
              <a:rPr lang="en-GB" sz="1400" dirty="0"/>
              <a:t>state/status not attributes</a:t>
            </a:r>
          </a:p>
          <a:p>
            <a:pPr lvl="1"/>
            <a:r>
              <a:rPr lang="en-GB" sz="1400" dirty="0"/>
              <a:t>no polling</a:t>
            </a:r>
          </a:p>
          <a:p>
            <a:pPr lvl="1"/>
            <a:r>
              <a:rPr lang="en-GB" sz="1400" dirty="0"/>
              <a:t>no events</a:t>
            </a:r>
          </a:p>
          <a:p>
            <a:pPr lvl="1"/>
            <a:r>
              <a:rPr lang="en-GB" sz="1400" dirty="0"/>
              <a:t>attributes were not a class</a:t>
            </a:r>
          </a:p>
          <a:p>
            <a:pPr lvl="1"/>
            <a:r>
              <a:rPr lang="en-GB" sz="1400" dirty="0"/>
              <a:t>…</a:t>
            </a:r>
          </a:p>
          <a:p>
            <a:pPr lvl="1"/>
            <a:r>
              <a:rPr lang="en-GB" sz="1400" dirty="0"/>
              <a:t>Threads are </a:t>
            </a:r>
            <a:r>
              <a:rPr lang="en-GB" sz="1400" dirty="0" err="1"/>
              <a:t>omni_thread</a:t>
            </a:r>
            <a:r>
              <a:rPr lang="en-GB" sz="1400" dirty="0"/>
              <a:t> objects protected by </a:t>
            </a:r>
            <a:r>
              <a:rPr lang="en-GB" sz="1400" dirty="0" err="1"/>
              <a:t>TangoMonitor</a:t>
            </a:r>
            <a:r>
              <a:rPr lang="en-GB" sz="1400" dirty="0"/>
              <a:t> objects</a:t>
            </a:r>
          </a:p>
          <a:p>
            <a:pPr lvl="1"/>
            <a:r>
              <a:rPr lang="en-GB" sz="1400" dirty="0"/>
              <a:t>few commands and attributes are still present for backward compatibility</a:t>
            </a:r>
          </a:p>
          <a:p>
            <a:pPr lvl="1"/>
            <a:r>
              <a:rPr lang="en-GB" sz="1400" dirty="0"/>
              <a:t>Servers are managed on different control levels.</a:t>
            </a:r>
          </a:p>
          <a:p>
            <a:pPr lvl="1"/>
            <a:r>
              <a:rPr lang="en-GB" sz="1400" dirty="0"/>
              <a:t>The default level number is 5</a:t>
            </a:r>
          </a:p>
          <a:p>
            <a:pPr lvl="1"/>
            <a:r>
              <a:rPr lang="en-GB" sz="1400" dirty="0"/>
              <a:t>It could be modified using class property </a:t>
            </a:r>
            <a:r>
              <a:rPr lang="en-GB" sz="1400" b="1" dirty="0" err="1"/>
              <a:t>NbStartupLevels</a:t>
            </a:r>
            <a:endParaRPr lang="en-GB" sz="1400" dirty="0"/>
          </a:p>
          <a:p>
            <a:pPr lvl="1"/>
            <a:r>
              <a:rPr lang="en-GB" sz="1400" dirty="0"/>
              <a:t>we use 8 levels at ESRF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868462"/>
            <a:ext cx="2088232" cy="524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/>
              <a:t>States:</a:t>
            </a:r>
            <a:endParaRPr lang="en-GB" sz="1400" dirty="0"/>
          </a:p>
          <a:p>
            <a:pPr lvl="1"/>
            <a:r>
              <a:rPr lang="en-GB" sz="1400" b="1" dirty="0"/>
              <a:t>ON:</a:t>
            </a:r>
            <a:r>
              <a:rPr lang="en-GB" sz="1400" dirty="0"/>
              <a:t> All controlled servers are running and all admin devices are responding</a:t>
            </a:r>
          </a:p>
          <a:p>
            <a:pPr lvl="1"/>
            <a:r>
              <a:rPr lang="en-GB" sz="1400" b="1" dirty="0"/>
              <a:t>MOVING:</a:t>
            </a:r>
            <a:r>
              <a:rPr lang="en-GB" sz="1400" dirty="0"/>
              <a:t> At least one controlled admin device is not responding</a:t>
            </a:r>
          </a:p>
          <a:p>
            <a:pPr marL="457200" lvl="1" indent="0">
              <a:buNone/>
            </a:pPr>
            <a:r>
              <a:rPr lang="en-GB" sz="1400" dirty="0" smtClean="0"/>
              <a:t>	Server </a:t>
            </a:r>
            <a:r>
              <a:rPr lang="en-GB" sz="1400" dirty="0"/>
              <a:t>starting </a:t>
            </a:r>
            <a:r>
              <a:rPr lang="en-GB" sz="1400" dirty="0" smtClean="0"/>
              <a:t>? Device blocked ?</a:t>
            </a:r>
            <a:endParaRPr lang="en-GB" sz="1400" dirty="0"/>
          </a:p>
          <a:p>
            <a:pPr lvl="1"/>
            <a:r>
              <a:rPr lang="en-GB" sz="1400" b="1" dirty="0"/>
              <a:t>STANDBY:</a:t>
            </a:r>
            <a:r>
              <a:rPr lang="en-GB" sz="1400" dirty="0"/>
              <a:t> At least one admin device is not responding since a while.</a:t>
            </a:r>
          </a:p>
          <a:p>
            <a:pPr marL="457200" lvl="1" indent="0">
              <a:buNone/>
            </a:pPr>
            <a:r>
              <a:rPr lang="en-GB" sz="1400" dirty="0" smtClean="0"/>
              <a:t>	This </a:t>
            </a:r>
            <a:r>
              <a:rPr lang="en-GB" sz="1400" dirty="0"/>
              <a:t>time is defined by </a:t>
            </a:r>
            <a:r>
              <a:rPr lang="en-GB" sz="1400" dirty="0" err="1"/>
              <a:t>MovingMaxDuration</a:t>
            </a:r>
            <a:r>
              <a:rPr lang="en-GB" sz="1400" dirty="0"/>
              <a:t> property (default 120s)</a:t>
            </a:r>
          </a:p>
          <a:p>
            <a:pPr lvl="1"/>
            <a:r>
              <a:rPr lang="en-GB" sz="1400" b="1" dirty="0"/>
              <a:t>ALARM:</a:t>
            </a:r>
            <a:r>
              <a:rPr lang="en-GB" sz="1400" dirty="0"/>
              <a:t> At least one controlled server is not running</a:t>
            </a:r>
          </a:p>
          <a:p>
            <a:pPr lvl="1"/>
            <a:r>
              <a:rPr lang="en-GB" sz="1400" b="1" dirty="0"/>
              <a:t>OFF</a:t>
            </a:r>
            <a:r>
              <a:rPr lang="en-GB" sz="1400" dirty="0"/>
              <a:t>: All servers are stopped</a:t>
            </a:r>
          </a:p>
          <a:p>
            <a:pPr lvl="1"/>
            <a:r>
              <a:rPr lang="en-GB" sz="1400" b="1" dirty="0"/>
              <a:t>UNKNOWN:</a:t>
            </a:r>
            <a:r>
              <a:rPr lang="en-GB" sz="1400" dirty="0"/>
              <a:t> Starter had a problem at </a:t>
            </a:r>
            <a:r>
              <a:rPr lang="en-GB" sz="1400" dirty="0" err="1"/>
              <a:t>startup</a:t>
            </a: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26450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 smtClean="0"/>
              <a:t>Commands:</a:t>
            </a:r>
            <a:endParaRPr lang="en-GB" sz="1400" dirty="0"/>
          </a:p>
          <a:p>
            <a:pPr lvl="1"/>
            <a:r>
              <a:rPr lang="en-GB" sz="1400" b="1" dirty="0" err="1"/>
              <a:t>DevStart</a:t>
            </a:r>
            <a:r>
              <a:rPr lang="en-GB" sz="1400" b="1" dirty="0"/>
              <a:t>:</a:t>
            </a:r>
            <a:r>
              <a:rPr lang="en-GB" sz="1400" dirty="0"/>
              <a:t> start specified server</a:t>
            </a:r>
          </a:p>
          <a:p>
            <a:pPr lvl="1"/>
            <a:r>
              <a:rPr lang="en-GB" sz="1400" b="1" dirty="0" err="1"/>
              <a:t>DevStop</a:t>
            </a:r>
            <a:r>
              <a:rPr lang="en-GB" sz="1400" b="1" dirty="0"/>
              <a:t>:</a:t>
            </a:r>
            <a:r>
              <a:rPr lang="en-GB" sz="1400" dirty="0"/>
              <a:t> stop specified server</a:t>
            </a:r>
          </a:p>
          <a:p>
            <a:pPr lvl="1"/>
            <a:r>
              <a:rPr lang="en-GB" sz="1400" b="1" dirty="0" err="1"/>
              <a:t>DevStartAll</a:t>
            </a:r>
            <a:r>
              <a:rPr lang="en-GB" sz="1400" b="1" dirty="0"/>
              <a:t>:</a:t>
            </a:r>
            <a:r>
              <a:rPr lang="en-GB" sz="1400" dirty="0"/>
              <a:t> start all servers for specified level</a:t>
            </a:r>
          </a:p>
          <a:p>
            <a:pPr lvl="1"/>
            <a:r>
              <a:rPr lang="en-GB" sz="1400" b="1" dirty="0" err="1"/>
              <a:t>DevStopAll</a:t>
            </a:r>
            <a:r>
              <a:rPr lang="en-GB" sz="1400" b="1" dirty="0"/>
              <a:t>:</a:t>
            </a:r>
            <a:r>
              <a:rPr lang="en-GB" sz="1400" dirty="0"/>
              <a:t> stop all servers for specified level</a:t>
            </a:r>
          </a:p>
          <a:p>
            <a:pPr lvl="1"/>
            <a:r>
              <a:rPr lang="en-GB" sz="1400" b="1" dirty="0" err="1"/>
              <a:t>DevReadLog</a:t>
            </a:r>
            <a:r>
              <a:rPr lang="en-GB" sz="1400" b="1" dirty="0"/>
              <a:t>:</a:t>
            </a:r>
            <a:r>
              <a:rPr lang="en-GB" sz="1400" dirty="0"/>
              <a:t> return starter logs (start/stop) for specified server</a:t>
            </a:r>
          </a:p>
          <a:p>
            <a:pPr lvl="1"/>
            <a:r>
              <a:rPr lang="en-GB" sz="1400" b="1" dirty="0" err="1"/>
              <a:t>HardKillSever</a:t>
            </a:r>
            <a:r>
              <a:rPr lang="en-GB" sz="1400" b="1" dirty="0"/>
              <a:t>:</a:t>
            </a:r>
            <a:r>
              <a:rPr lang="en-GB" sz="1400" dirty="0"/>
              <a:t> stop a server using kill -9</a:t>
            </a:r>
          </a:p>
          <a:p>
            <a:pPr lvl="1"/>
            <a:r>
              <a:rPr lang="en-GB" sz="1400" b="1" dirty="0" err="1"/>
              <a:t>UpdateServerInfo</a:t>
            </a:r>
            <a:r>
              <a:rPr lang="en-GB" sz="1400" b="1" dirty="0"/>
              <a:t>:</a:t>
            </a:r>
            <a:r>
              <a:rPr lang="en-GB" sz="1400" dirty="0"/>
              <a:t> query database to update server list with their control level</a:t>
            </a:r>
          </a:p>
          <a:p>
            <a:pPr lvl="1"/>
            <a:r>
              <a:rPr lang="en-GB" sz="1400" b="1" dirty="0" err="1"/>
              <a:t>ResetStatistics</a:t>
            </a:r>
            <a:r>
              <a:rPr lang="en-GB" sz="1400" b="1" dirty="0"/>
              <a:t>:</a:t>
            </a:r>
            <a:r>
              <a:rPr lang="en-GB" sz="1400" dirty="0"/>
              <a:t> reset the Starter statistics (Expert level)</a:t>
            </a:r>
          </a:p>
          <a:p>
            <a:pPr lvl="1"/>
            <a:endParaRPr lang="en-US" sz="1400" dirty="0" smtClean="0"/>
          </a:p>
          <a:p>
            <a:pPr lvl="1"/>
            <a:endParaRPr lang="en-GB" sz="1400" dirty="0"/>
          </a:p>
          <a:p>
            <a:r>
              <a:rPr lang="en-GB" sz="1400" b="1" u="sng" dirty="0"/>
              <a:t>Attributes:</a:t>
            </a:r>
            <a:endParaRPr lang="en-GB" sz="1400" dirty="0"/>
          </a:p>
          <a:p>
            <a:pPr lvl="1"/>
            <a:r>
              <a:rPr lang="en-GB" sz="1400" b="1" dirty="0"/>
              <a:t>Servers:</a:t>
            </a:r>
            <a:r>
              <a:rPr lang="en-GB" sz="1400" dirty="0"/>
              <a:t> a string spectrum containing for each server:</a:t>
            </a:r>
          </a:p>
          <a:p>
            <a:pPr lvl="2"/>
            <a:r>
              <a:rPr lang="en-GB" sz="1000" dirty="0"/>
              <a:t>Server name</a:t>
            </a:r>
          </a:p>
          <a:p>
            <a:pPr lvl="2"/>
            <a:r>
              <a:rPr lang="en-GB" sz="1000" dirty="0"/>
              <a:t>Server state</a:t>
            </a:r>
          </a:p>
          <a:p>
            <a:pPr lvl="2"/>
            <a:r>
              <a:rPr lang="en-GB" sz="1000" dirty="0"/>
              <a:t>Controlled</a:t>
            </a:r>
          </a:p>
          <a:p>
            <a:pPr lvl="2"/>
            <a:r>
              <a:rPr lang="en-GB" sz="1000" dirty="0"/>
              <a:t>Control level</a:t>
            </a:r>
          </a:p>
          <a:p>
            <a:pPr lvl="2"/>
            <a:r>
              <a:rPr lang="en-GB" sz="1000" dirty="0" err="1"/>
              <a:t>Nb</a:t>
            </a:r>
            <a:r>
              <a:rPr lang="en-GB" sz="1000" dirty="0"/>
              <a:t> </a:t>
            </a:r>
            <a:r>
              <a:rPr lang="en-GB" sz="1000" dirty="0" smtClean="0"/>
              <a:t>instances only </a:t>
            </a:r>
            <a:r>
              <a:rPr lang="en-GB" sz="1000" dirty="0"/>
              <a:t>if more than 1</a:t>
            </a:r>
          </a:p>
          <a:p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</a:t>
            </a:r>
            <a:r>
              <a:rPr lang="en-GB" sz="2400" b="1" u="sng" dirty="0" smtClean="0"/>
              <a:t>TANGO device</a:t>
            </a:r>
            <a:endParaRPr lang="en-GB" sz="2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41" y="4221088"/>
            <a:ext cx="317290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 smtClean="0"/>
              <a:t>Reminder:</a:t>
            </a:r>
            <a:r>
              <a:rPr lang="en-GB" sz="1400" b="1" dirty="0" smtClean="0"/>
              <a:t>      How </a:t>
            </a:r>
            <a:r>
              <a:rPr lang="en-GB" sz="1400" b="1" dirty="0"/>
              <a:t>a server registers on a </a:t>
            </a:r>
            <a:r>
              <a:rPr lang="en-GB" sz="1400" b="1" dirty="0" smtClean="0"/>
              <a:t>host ?</a:t>
            </a:r>
            <a:endParaRPr lang="en-GB" sz="1400" dirty="0"/>
          </a:p>
          <a:p>
            <a:pPr lvl="1"/>
            <a:r>
              <a:rPr lang="en-GB" sz="1400" dirty="0"/>
              <a:t>When a server start on a host it exports all device IORs on TANGO database to be imported by clients</a:t>
            </a:r>
          </a:p>
          <a:p>
            <a:pPr lvl="1"/>
            <a:r>
              <a:rPr lang="en-GB" sz="1400" dirty="0"/>
              <a:t>It updates (or creates if first time) a row in </a:t>
            </a:r>
            <a:r>
              <a:rPr lang="en-GB" sz="1400" b="1" dirty="0"/>
              <a:t>server</a:t>
            </a:r>
            <a:r>
              <a:rPr lang="en-GB" sz="1400" dirty="0"/>
              <a:t> database table containing:</a:t>
            </a:r>
          </a:p>
          <a:p>
            <a:pPr lvl="2"/>
            <a:r>
              <a:rPr lang="en-GB" sz="1400" dirty="0"/>
              <a:t>The Server name</a:t>
            </a:r>
          </a:p>
          <a:p>
            <a:pPr lvl="2"/>
            <a:r>
              <a:rPr lang="en-GB" sz="1400" dirty="0"/>
              <a:t>The host where it runs</a:t>
            </a:r>
          </a:p>
          <a:p>
            <a:pPr lvl="2"/>
            <a:r>
              <a:rPr lang="en-GB" sz="1400" dirty="0"/>
              <a:t>If controlled or not</a:t>
            </a:r>
          </a:p>
          <a:p>
            <a:pPr lvl="2"/>
            <a:r>
              <a:rPr lang="en-GB" sz="1400" dirty="0"/>
              <a:t>The </a:t>
            </a:r>
            <a:r>
              <a:rPr lang="en-GB" sz="1400" dirty="0" err="1"/>
              <a:t>startup</a:t>
            </a:r>
            <a:r>
              <a:rPr lang="en-GB" sz="1400" dirty="0"/>
              <a:t> level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This information will be used later by the Starter </a:t>
            </a:r>
            <a:r>
              <a:rPr lang="en-GB" sz="1400" dirty="0" smtClean="0"/>
              <a:t>using </a:t>
            </a:r>
            <a:r>
              <a:rPr lang="en-GB" sz="1400" dirty="0"/>
              <a:t>database device </a:t>
            </a:r>
            <a:r>
              <a:rPr lang="en-GB" sz="1400" dirty="0" smtClean="0"/>
              <a:t>command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DbGetHostServersInfo</a:t>
            </a:r>
            <a:r>
              <a:rPr lang="en-GB" sz="1400" dirty="0" smtClean="0"/>
              <a:t> </a:t>
            </a:r>
            <a:endParaRPr lang="en-GB" sz="1400" dirty="0" smtClean="0"/>
          </a:p>
          <a:p>
            <a:pPr marL="457200" lvl="1" indent="0">
              <a:buNone/>
            </a:pPr>
            <a:r>
              <a:rPr lang="en-US" sz="1400" dirty="0" smtClean="0"/>
              <a:t>        to control each server running on the host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34695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/>
              <a:t>Starter </a:t>
            </a:r>
            <a:r>
              <a:rPr lang="en-GB" sz="1400" b="1" u="sng" dirty="0" err="1"/>
              <a:t>startup</a:t>
            </a:r>
            <a:r>
              <a:rPr lang="en-GB" sz="1400" b="1" u="sng" dirty="0"/>
              <a:t> phase</a:t>
            </a:r>
            <a:r>
              <a:rPr lang="en-GB" sz="1400" b="1" u="sng" dirty="0" smtClean="0"/>
              <a:t>:</a:t>
            </a:r>
            <a:endParaRPr lang="en-GB" sz="1400" dirty="0"/>
          </a:p>
          <a:p>
            <a:pPr lvl="1"/>
            <a:r>
              <a:rPr lang="en-US" sz="1400" dirty="0" smtClean="0"/>
              <a:t>If the database server does not run, it loops until the database answer</a:t>
            </a:r>
            <a:endParaRPr lang="en-GB" sz="1400" dirty="0" smtClean="0"/>
          </a:p>
          <a:p>
            <a:pPr lvl="1"/>
            <a:r>
              <a:rPr lang="en-GB" sz="1400" dirty="0" smtClean="0"/>
              <a:t>It </a:t>
            </a:r>
            <a:r>
              <a:rPr lang="en-GB" sz="1400" dirty="0"/>
              <a:t>gets the server list, registered for the specified host, with their controlled info using </a:t>
            </a:r>
            <a:r>
              <a:rPr lang="en-GB" sz="1400" b="1" dirty="0" err="1"/>
              <a:t>DbGetHostServersInfo</a:t>
            </a:r>
            <a:r>
              <a:rPr lang="en-GB" sz="1400" dirty="0"/>
              <a:t> database command.</a:t>
            </a:r>
          </a:p>
          <a:p>
            <a:pPr lvl="1"/>
            <a:r>
              <a:rPr lang="en-GB" sz="1400" dirty="0"/>
              <a:t>It builds a vector of </a:t>
            </a:r>
            <a:r>
              <a:rPr lang="en-GB" sz="1400" b="1" dirty="0" err="1"/>
              <a:t>ControlledServer</a:t>
            </a:r>
            <a:r>
              <a:rPr lang="en-GB" sz="1400" dirty="0"/>
              <a:t> objects.</a:t>
            </a:r>
          </a:p>
          <a:p>
            <a:pPr lvl="1"/>
            <a:r>
              <a:rPr lang="en-GB" sz="1400" dirty="0"/>
              <a:t>If the class property </a:t>
            </a:r>
            <a:r>
              <a:rPr lang="en-GB" sz="1400" b="1" dirty="0" err="1"/>
              <a:t>StartServersAtStartup</a:t>
            </a:r>
            <a:r>
              <a:rPr lang="en-GB" sz="1400" dirty="0"/>
              <a:t> is true (default case), it starts each controlled server in ascending level number order. In a level, the alphabetical order is used.</a:t>
            </a:r>
          </a:p>
          <a:p>
            <a:pPr lvl="1"/>
            <a:r>
              <a:rPr lang="en-GB" sz="1400" dirty="0"/>
              <a:t>The fork process is executed in a dedicated thread (</a:t>
            </a:r>
            <a:r>
              <a:rPr lang="en-GB" sz="1400" dirty="0" err="1"/>
              <a:t>StartProcessThread</a:t>
            </a:r>
            <a:r>
              <a:rPr lang="en-GB" sz="1400" dirty="0"/>
              <a:t>)</a:t>
            </a:r>
          </a:p>
          <a:p>
            <a:pPr lvl="1"/>
            <a:endParaRPr lang="en-US" sz="1400" dirty="0" smtClean="0"/>
          </a:p>
          <a:p>
            <a:pPr lvl="1"/>
            <a:endParaRPr lang="en-GB" sz="1400" dirty="0"/>
          </a:p>
          <a:p>
            <a:r>
              <a:rPr lang="en-GB" sz="1400" b="1" u="sng" dirty="0"/>
              <a:t>The fork server phase:</a:t>
            </a:r>
            <a:endParaRPr lang="en-GB" sz="1400" dirty="0"/>
          </a:p>
          <a:p>
            <a:pPr lvl="1"/>
            <a:r>
              <a:rPr lang="en-GB" sz="1400" dirty="0"/>
              <a:t>Fork the server in a thread (</a:t>
            </a:r>
            <a:r>
              <a:rPr lang="en-GB" sz="1400" dirty="0" err="1"/>
              <a:t>StartProcessThread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Wait to find it in process table (/</a:t>
            </a:r>
            <a:r>
              <a:rPr lang="en-GB" sz="1400" dirty="0" err="1"/>
              <a:t>proc</a:t>
            </a:r>
            <a:r>
              <a:rPr lang="en-GB" sz="1400" dirty="0"/>
              <a:t> under </a:t>
            </a:r>
            <a:r>
              <a:rPr lang="en-GB" sz="1400" dirty="0" err="1"/>
              <a:t>linux</a:t>
            </a:r>
            <a:r>
              <a:rPr lang="en-GB" sz="1400" dirty="0"/>
              <a:t>)</a:t>
            </a:r>
          </a:p>
          <a:p>
            <a:pPr lvl="1"/>
            <a:r>
              <a:rPr lang="en-GB" sz="1400" dirty="0"/>
              <a:t>Wait admin device responding or end of timeout fixed by </a:t>
            </a:r>
            <a:r>
              <a:rPr lang="en-GB" sz="1400" b="1" dirty="0" err="1"/>
              <a:t>ServerStartupTimout</a:t>
            </a:r>
            <a:r>
              <a:rPr lang="en-GB" sz="1400" dirty="0"/>
              <a:t> </a:t>
            </a:r>
            <a:r>
              <a:rPr lang="en-GB" sz="1400" dirty="0" smtClean="0"/>
              <a:t>property</a:t>
            </a:r>
          </a:p>
          <a:p>
            <a:pPr marL="457200" lvl="1" indent="0">
              <a:buNone/>
            </a:pPr>
            <a:r>
              <a:rPr lang="en-GB" sz="1400" dirty="0"/>
              <a:t>	</a:t>
            </a:r>
            <a:r>
              <a:rPr lang="en-GB" sz="1400" dirty="0" smtClean="0"/>
              <a:t> </a:t>
            </a:r>
            <a:r>
              <a:rPr lang="en-GB" sz="1400" dirty="0"/>
              <a:t>(default </a:t>
            </a:r>
            <a:r>
              <a:rPr lang="en-GB" sz="1400" dirty="0" smtClean="0"/>
              <a:t>1s.     </a:t>
            </a:r>
            <a:r>
              <a:rPr lang="en-GB" sz="1400" dirty="0"/>
              <a:t>4s at ESRF)</a:t>
            </a:r>
          </a:p>
          <a:p>
            <a:pPr lvl="1"/>
            <a:r>
              <a:rPr lang="en-GB" sz="1400" dirty="0"/>
              <a:t>Can start next server.</a:t>
            </a:r>
          </a:p>
          <a:p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131874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r>
              <a:rPr lang="en-GB" sz="1400" b="1" u="sng" dirty="0"/>
              <a:t>The </a:t>
            </a:r>
            <a:r>
              <a:rPr lang="en-GB" sz="1400" b="1" u="sng" dirty="0" err="1"/>
              <a:t>UpdateServerInfo</a:t>
            </a:r>
            <a:r>
              <a:rPr lang="en-GB" sz="1400" b="1" u="sng" dirty="0"/>
              <a:t> command: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         It </a:t>
            </a:r>
            <a:r>
              <a:rPr lang="en-GB" sz="1400" dirty="0"/>
              <a:t>must be executed: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400" dirty="0"/>
              <a:t>At Starter </a:t>
            </a:r>
            <a:r>
              <a:rPr lang="en-GB" sz="1400" dirty="0" err="1"/>
              <a:t>startup</a:t>
            </a:r>
            <a:endParaRPr lang="en-GB" sz="1400" dirty="0"/>
          </a:p>
          <a:p>
            <a:pPr marL="800100" lvl="1" indent="-342900">
              <a:buFont typeface="+mj-lt"/>
              <a:buAutoNum type="arabicParenR"/>
            </a:pPr>
            <a:r>
              <a:rPr lang="en-GB" sz="1400" dirty="0"/>
              <a:t>When a new server is registered on the host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400" dirty="0"/>
              <a:t>When a server registered on the host starts on another host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sz="1400" dirty="0"/>
              <a:t>When a control level </a:t>
            </a:r>
            <a:r>
              <a:rPr lang="en-GB" sz="1400" dirty="0" smtClean="0"/>
              <a:t>changes </a:t>
            </a:r>
            <a:r>
              <a:rPr lang="en-GB" sz="1400" dirty="0"/>
              <a:t>for a registered server</a:t>
            </a:r>
          </a:p>
          <a:p>
            <a:pPr lvl="1"/>
            <a:endParaRPr lang="en-US" sz="1400" dirty="0" smtClean="0"/>
          </a:p>
          <a:p>
            <a:pPr lvl="1"/>
            <a:endParaRPr lang="en-GB" sz="1400" dirty="0"/>
          </a:p>
          <a:p>
            <a:r>
              <a:rPr lang="en-US" sz="1400" dirty="0" smtClean="0"/>
              <a:t>All starters cannot poll the Database server to know if something has changed.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       I</a:t>
            </a:r>
            <a:r>
              <a:rPr lang="en-US" sz="1400" dirty="0" smtClean="0"/>
              <a:t>t </a:t>
            </a:r>
            <a:r>
              <a:rPr lang="en-US" sz="1400" dirty="0"/>
              <a:t>w</a:t>
            </a:r>
            <a:r>
              <a:rPr lang="en-US" sz="1400" dirty="0" smtClean="0"/>
              <a:t>ould be very heavy in a large control system.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When </a:t>
            </a:r>
            <a:r>
              <a:rPr lang="en-GB" sz="1400" dirty="0"/>
              <a:t>an action on </a:t>
            </a:r>
            <a:r>
              <a:rPr lang="en-GB" sz="1400" dirty="0" smtClean="0"/>
              <a:t>Database corresponding </a:t>
            </a:r>
            <a:r>
              <a:rPr lang="en-GB" sz="1400" dirty="0"/>
              <a:t>to 2</a:t>
            </a:r>
            <a:r>
              <a:rPr lang="en-GB" sz="1400" dirty="0" smtClean="0"/>
              <a:t>, 3 </a:t>
            </a:r>
            <a:r>
              <a:rPr lang="en-GB" sz="1400" dirty="0"/>
              <a:t>and 4 a little thread </a:t>
            </a:r>
            <a:r>
              <a:rPr lang="en-GB" sz="1400" dirty="0" smtClean="0"/>
              <a:t>of the database device is </a:t>
            </a:r>
            <a:r>
              <a:rPr lang="en-GB" sz="1400" dirty="0"/>
              <a:t>activated to execute </a:t>
            </a:r>
            <a:r>
              <a:rPr lang="en-GB" sz="1400" b="1" dirty="0" err="1"/>
              <a:t>UpdateServerInfo</a:t>
            </a:r>
            <a:r>
              <a:rPr lang="en-GB" sz="1400" dirty="0"/>
              <a:t> command on Starter on affected host(s) </a:t>
            </a:r>
          </a:p>
          <a:p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</p:spTree>
    <p:extLst>
      <p:ext uri="{BB962C8B-B14F-4D97-AF65-F5344CB8AC3E}">
        <p14:creationId xmlns:p14="http://schemas.microsoft.com/office/powerpoint/2010/main" val="37310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05706"/>
            <a:ext cx="8640960" cy="5159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/>
              <a:t>When an action on Database </a:t>
            </a:r>
            <a:r>
              <a:rPr lang="en-GB" sz="1400" b="1" dirty="0" smtClean="0"/>
              <a:t>device corresponding </a:t>
            </a:r>
            <a:r>
              <a:rPr lang="en-GB" sz="1400" b="1" dirty="0"/>
              <a:t>to 2, 3 or 4 a </a:t>
            </a:r>
            <a:r>
              <a:rPr lang="en-GB" sz="1400" b="1" dirty="0" smtClean="0"/>
              <a:t>small thread </a:t>
            </a:r>
            <a:r>
              <a:rPr lang="en-GB" sz="1400" b="1" dirty="0"/>
              <a:t>is activated </a:t>
            </a:r>
          </a:p>
          <a:p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1716-3E5A-4751-AD0D-1C97A670FC73}" type="datetime1">
              <a:rPr lang="en-GB" smtClean="0"/>
              <a:pPr/>
              <a:t>14/12/2020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935B-C326-492F-A1FE-EEA04E964E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3429000" cy="381000"/>
          </a:xfrm>
          <a:noFill/>
        </p:spPr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Verdier</a:t>
            </a:r>
            <a:endParaRPr lang="en-US" dirty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400" b="1" u="sng" dirty="0"/>
              <a:t>Starter C++ TANGO device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3200400" cy="14668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38700" y="1646751"/>
            <a:ext cx="4019550" cy="4667250"/>
            <a:chOff x="5141466" y="1664503"/>
            <a:chExt cx="4019550" cy="46672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1466" y="1664503"/>
              <a:ext cx="4019550" cy="46672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7921" y="1700808"/>
              <a:ext cx="3838575" cy="455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2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Microsoft Office PowerPoint</Application>
  <PresentationFormat>On-screen Show (4:3)</PresentationFormat>
  <Paragraphs>343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Starter and Astor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Starter C++ TANGO device</vt:lpstr>
      <vt:lpstr>Astor a java client to manage Starters</vt:lpstr>
      <vt:lpstr>Astor a java client to manage Starters</vt:lpstr>
      <vt:lpstr>Astor a java client to manage Starters</vt:lpstr>
      <vt:lpstr>Astor a java client to manage Starters</vt:lpstr>
      <vt:lpstr>Astor a java client to manage Starters</vt:lpstr>
      <vt:lpstr>Astor a java client to manage Starters</vt:lpstr>
      <vt:lpstr>Astor a java client to manage Starters</vt:lpstr>
      <vt:lpstr>Astor a java client to manage Starters</vt:lpstr>
      <vt:lpstr>Thank you!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REGIS</dc:creator>
  <cp:lastModifiedBy>VERDIER Pascal</cp:lastModifiedBy>
  <cp:revision>96</cp:revision>
  <dcterms:created xsi:type="dcterms:W3CDTF">2013-06-20T07:15:57Z</dcterms:created>
  <dcterms:modified xsi:type="dcterms:W3CDTF">2020-12-16T13:08:20Z</dcterms:modified>
</cp:coreProperties>
</file>