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64" r:id="rId2"/>
    <p:sldId id="312" r:id="rId3"/>
    <p:sldId id="329" r:id="rId4"/>
    <p:sldId id="315" r:id="rId5"/>
    <p:sldId id="316" r:id="rId6"/>
    <p:sldId id="317" r:id="rId7"/>
    <p:sldId id="318" r:id="rId8"/>
    <p:sldId id="320" r:id="rId9"/>
    <p:sldId id="319" r:id="rId10"/>
    <p:sldId id="330" r:id="rId11"/>
    <p:sldId id="322" r:id="rId12"/>
    <p:sldId id="323" r:id="rId13"/>
    <p:sldId id="324" r:id="rId14"/>
    <p:sldId id="334" r:id="rId15"/>
    <p:sldId id="325" r:id="rId16"/>
    <p:sldId id="326" r:id="rId17"/>
    <p:sldId id="331" r:id="rId18"/>
    <p:sldId id="332" r:id="rId19"/>
    <p:sldId id="333" r:id="rId20"/>
    <p:sldId id="313" r:id="rId21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92" autoAdjust="0"/>
  </p:normalViewPr>
  <p:slideViewPr>
    <p:cSldViewPr>
      <p:cViewPr>
        <p:scale>
          <a:sx n="110" d="100"/>
          <a:sy n="110" d="100"/>
        </p:scale>
        <p:origin x="87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E4E9C2-978C-4503-BB9C-1C3789E033A9}" type="datetimeFigureOut">
              <a:rPr lang="en-GB" smtClean="0"/>
              <a:pPr/>
              <a:t>30/11/2020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AC9A46-ADD0-4A83-A086-5B5B3E44D15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7C13D4-D740-4451-9CC9-1BB2A65FB9A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76CB7-0826-4DB8-9129-DAA131E7E20A}" type="datetime1">
              <a:rPr lang="en-GB" smtClean="0"/>
              <a:pPr/>
              <a:t>30/11/2020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 name,  tango meeting xxx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935B-C326-492F-A1FE-EEA04E964E75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 descr="TANGO_Tag_line_couleu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95536" y="188640"/>
            <a:ext cx="4968552" cy="1911335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8244408" y="0"/>
            <a:ext cx="899592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 rot="5400000">
            <a:off x="6932295" y="2940913"/>
            <a:ext cx="36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http://www.tango-controls.org/</a:t>
            </a:r>
            <a:endParaRPr lang="en-GB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77E61-2722-45BB-8529-D6D3912E4E52}" type="datetime1">
              <a:rPr lang="en-GB" smtClean="0"/>
              <a:pPr/>
              <a:t>30/11/2020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 name,  tango meeting xxx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935B-C326-492F-A1FE-EEA04E964E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83E44-DF21-474B-AB11-183447CC1CEB}" type="datetime1">
              <a:rPr lang="en-GB" smtClean="0"/>
              <a:pPr/>
              <a:t>30/11/2020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 name,  tango meeting xxx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935B-C326-492F-A1FE-EEA04E964E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B24D1-611A-4D71-A061-861B078DF6C1}" type="datetime1">
              <a:rPr lang="en-GB" smtClean="0"/>
              <a:pPr/>
              <a:t>30/11/2020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Author name,  tango meeting xxx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935B-C326-492F-A1FE-EEA04E964E7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66F22-F544-42D5-8931-AE204B67864E}" type="datetime1">
              <a:rPr lang="en-GB" smtClean="0"/>
              <a:pPr/>
              <a:t>30/11/2020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 name,  tango meeting xxx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935B-C326-492F-A1FE-EEA04E964E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4B71-AFB3-4134-AB38-370553AFCEAE}" type="datetime1">
              <a:rPr lang="en-GB" smtClean="0"/>
              <a:pPr/>
              <a:t>30/11/2020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 name,  tango meeting xxx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935B-C326-492F-A1FE-EEA04E964E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CEFB7-31C7-4CCE-8CC1-D643810D08B5}" type="datetime1">
              <a:rPr lang="en-GB" smtClean="0"/>
              <a:pPr/>
              <a:t>30/11/2020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 name,  tango meeting xxx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935B-C326-492F-A1FE-EEA04E964E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A1E1F-2DCB-4AFC-A946-D3CE84FD7A4D}" type="datetime1">
              <a:rPr lang="en-GB" smtClean="0"/>
              <a:pPr/>
              <a:t>30/11/2020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 name,  tango meeting xxx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935B-C326-492F-A1FE-EEA04E964E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4A04D-CDC2-4E9C-BD12-392E251476AB}" type="datetime1">
              <a:rPr lang="en-GB" smtClean="0"/>
              <a:pPr/>
              <a:t>30/11/2020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 name,  tango meeting xxx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935B-C326-492F-A1FE-EEA04E964E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2D321-FC02-4874-981B-D0AEFBF03E9B}" type="datetime1">
              <a:rPr lang="en-GB" smtClean="0"/>
              <a:pPr/>
              <a:t>30/11/2020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 name,  tango meeting xxx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935B-C326-492F-A1FE-EEA04E964E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79568-B442-40A7-93F4-812CBD719092}" type="datetime1">
              <a:rPr lang="en-GB" smtClean="0"/>
              <a:pPr/>
              <a:t>30/11/2020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 name,  tango meeting xxx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935B-C326-492F-A1FE-EEA04E964E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28000" t="5000" r="-70000" b="-5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F4116-FBE9-4224-A111-94B85DC92904}" type="datetime1">
              <a:rPr lang="en-GB" smtClean="0"/>
              <a:pPr/>
              <a:t>30/11/2020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Author name,  tango meeting xxx</a:t>
            </a: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3935B-C326-492F-A1FE-EEA04E964E7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tango-controls/pogo/wiki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6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67544AB-38BE-4E22-A5AE-3CA9C618E4FB}" type="datetime1">
              <a:rPr lang="en-GB" smtClean="0"/>
              <a:pPr/>
              <a:t>30/11/2020</a:t>
            </a:fld>
            <a:endParaRPr lang="en-US" dirty="0" smtClean="0"/>
          </a:p>
        </p:txBody>
      </p:sp>
      <p:sp>
        <p:nvSpPr>
          <p:cNvPr id="7171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3429000" cy="381000"/>
          </a:xfrm>
          <a:noFill/>
        </p:spPr>
        <p:txBody>
          <a:bodyPr/>
          <a:lstStyle/>
          <a:p>
            <a:r>
              <a:rPr lang="en-US" dirty="0" smtClean="0"/>
              <a:t>Pascal </a:t>
            </a:r>
            <a:r>
              <a:rPr lang="en-US" dirty="0" err="1" smtClean="0"/>
              <a:t>Verdier</a:t>
            </a:r>
            <a:endParaRPr lang="en-US" dirty="0" smtClean="0"/>
          </a:p>
        </p:txBody>
      </p:sp>
      <p:sp>
        <p:nvSpPr>
          <p:cNvPr id="7172" name="Rectangle 1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8567E0-A91D-4CB6-A3E2-552AF1F7DA5D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584" y="2708920"/>
            <a:ext cx="6400800" cy="1905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b="1" dirty="0" smtClean="0"/>
              <a:t>Pogo</a:t>
            </a:r>
            <a:endParaRPr lang="en-US" dirty="0" smtClean="0"/>
          </a:p>
          <a:p>
            <a:pPr eaLnBrk="1" hangingPunct="1"/>
            <a:r>
              <a:rPr lang="en-US" sz="2400" dirty="0" smtClean="0"/>
              <a:t>The TANGO device class</a:t>
            </a:r>
          </a:p>
          <a:p>
            <a:pPr eaLnBrk="1" hangingPunct="1"/>
            <a:r>
              <a:rPr lang="en-US" sz="2400" dirty="0" smtClean="0"/>
              <a:t>code</a:t>
            </a:r>
            <a:r>
              <a:rPr lang="en-US" sz="2400" dirty="0" smtClean="0"/>
              <a:t> generator</a:t>
            </a:r>
            <a:endParaRPr lang="en-US" sz="2400" dirty="0" smtClean="0"/>
          </a:p>
        </p:txBody>
      </p:sp>
      <p:sp>
        <p:nvSpPr>
          <p:cNvPr id="7176" name="Rectangle 13"/>
          <p:cNvSpPr>
            <a:spLocks noChangeArrowheads="1"/>
          </p:cNvSpPr>
          <p:nvPr/>
        </p:nvSpPr>
        <p:spPr bwMode="auto">
          <a:xfrm>
            <a:off x="2362200" y="4800600"/>
            <a:ext cx="5867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600" b="1" dirty="0">
                <a:solidFill>
                  <a:srgbClr val="0000FF"/>
                </a:solidFill>
              </a:rPr>
              <a:t>E</a:t>
            </a:r>
            <a:r>
              <a:rPr lang="en-US" sz="1000" b="1" dirty="0"/>
              <a:t>UROPEAN</a:t>
            </a:r>
            <a:r>
              <a:rPr lang="en-US" sz="2000" b="1" dirty="0"/>
              <a:t> </a:t>
            </a:r>
            <a:r>
              <a:rPr lang="en-US" sz="1600" b="1" dirty="0">
                <a:solidFill>
                  <a:srgbClr val="0000FF"/>
                </a:solidFill>
              </a:rPr>
              <a:t>S</a:t>
            </a:r>
            <a:r>
              <a:rPr lang="en-US" sz="1000" b="1" dirty="0"/>
              <a:t>YNCHROTRON</a:t>
            </a:r>
            <a:r>
              <a:rPr lang="en-US" sz="2000" b="1" dirty="0"/>
              <a:t> </a:t>
            </a:r>
            <a:r>
              <a:rPr lang="en-US" sz="1600" b="1" dirty="0">
                <a:solidFill>
                  <a:srgbClr val="0000FF"/>
                </a:solidFill>
              </a:rPr>
              <a:t>R</a:t>
            </a:r>
            <a:r>
              <a:rPr lang="en-US" sz="1000" b="1" dirty="0"/>
              <a:t>ADIATION</a:t>
            </a:r>
            <a:r>
              <a:rPr lang="en-US" sz="2000" b="1" dirty="0"/>
              <a:t> </a:t>
            </a:r>
            <a:r>
              <a:rPr lang="en-US" sz="1600" b="1" dirty="0" smtClean="0">
                <a:solidFill>
                  <a:srgbClr val="0000FF"/>
                </a:solidFill>
              </a:rPr>
              <a:t>F</a:t>
            </a:r>
            <a:r>
              <a:rPr lang="en-US" sz="1000" b="1" dirty="0" smtClean="0"/>
              <a:t>ACILITY</a:t>
            </a:r>
            <a:endParaRPr lang="en-US" sz="2000" b="1" dirty="0"/>
          </a:p>
        </p:txBody>
      </p:sp>
      <p:pic>
        <p:nvPicPr>
          <p:cNvPr id="18" name="Picture 17" descr="TANGO_Tag_line_couleu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188640"/>
            <a:ext cx="4968552" cy="1911335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8244408" y="0"/>
            <a:ext cx="899592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 rot="5400000">
            <a:off x="6932295" y="2940913"/>
            <a:ext cx="36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http://www.tango-controls.org/</a:t>
            </a:r>
            <a:endParaRPr lang="en-GB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005706"/>
            <a:ext cx="9515400" cy="5159598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en-GB" sz="1600" b="1" u="sng" dirty="0" smtClean="0"/>
              <a:t>Workflow Principle:</a:t>
            </a:r>
          </a:p>
          <a:p>
            <a:pPr marL="457200" lvl="1" indent="0">
              <a:buNone/>
            </a:pPr>
            <a:endParaRPr lang="en-GB" sz="160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1716-3E5A-4751-AD0D-1C97A670FC73}" type="datetime1">
              <a:rPr lang="en-GB" smtClean="0"/>
              <a:pPr/>
              <a:t>07/12/2020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935B-C326-492F-A1FE-EEA04E964E75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12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3429000" cy="381000"/>
          </a:xfrm>
          <a:noFill/>
        </p:spPr>
        <p:txBody>
          <a:bodyPr/>
          <a:lstStyle/>
          <a:p>
            <a:r>
              <a:rPr lang="en-US" dirty="0" smtClean="0"/>
              <a:t>Pascal </a:t>
            </a:r>
            <a:r>
              <a:rPr lang="en-US" dirty="0" err="1" smtClean="0"/>
              <a:t>Verdier</a:t>
            </a:r>
            <a:endParaRPr lang="en-US" dirty="0" smtClean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GB" sz="2400" b="1" u="sng" dirty="0"/>
              <a:t>Pogo TANGO code </a:t>
            </a:r>
            <a:r>
              <a:rPr lang="en-GB" sz="2400" b="1" u="sng" dirty="0" smtClean="0"/>
              <a:t>generator</a:t>
            </a:r>
            <a:endParaRPr lang="en-GB" sz="2400" b="1" u="sng" dirty="0"/>
          </a:p>
        </p:txBody>
      </p:sp>
      <p:sp>
        <p:nvSpPr>
          <p:cNvPr id="10" name="Rectangle 9"/>
          <p:cNvSpPr/>
          <p:nvPr/>
        </p:nvSpPr>
        <p:spPr>
          <a:xfrm>
            <a:off x="5459288" y="1772817"/>
            <a:ext cx="2705000" cy="3581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1520" y="1772816"/>
            <a:ext cx="4827848" cy="3581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56320" y="4162817"/>
            <a:ext cx="1279376" cy="4572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Java  API to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access model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123728" y="3126848"/>
            <a:ext cx="1383231" cy="6084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Code templates </a:t>
            </a:r>
            <a:r>
              <a:rPr lang="en-US" sz="1000" dirty="0" smtClean="0">
                <a:solidFill>
                  <a:schemeClr val="tx1"/>
                </a:solidFill>
              </a:rPr>
              <a:t>with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Xtend</a:t>
            </a:r>
            <a:r>
              <a:rPr lang="en-US" sz="1000" dirty="0" smtClean="0">
                <a:solidFill>
                  <a:schemeClr val="tx1"/>
                </a:solidFill>
              </a:rPr>
              <a:t> for</a:t>
            </a:r>
            <a:endParaRPr lang="en-US" sz="1000" dirty="0" smtClean="0">
              <a:solidFill>
                <a:schemeClr val="tx1"/>
              </a:solidFill>
            </a:endParaRP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C++, </a:t>
            </a:r>
            <a:r>
              <a:rPr lang="en-US" sz="1000" dirty="0" smtClean="0">
                <a:solidFill>
                  <a:schemeClr val="tx1"/>
                </a:solidFill>
              </a:rPr>
              <a:t>java and python</a:t>
            </a:r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15" name="Elbow Connector 14"/>
          <p:cNvCxnSpPr>
            <a:stCxn id="40" idx="2"/>
            <a:endCxn id="14" idx="0"/>
          </p:cNvCxnSpPr>
          <p:nvPr/>
        </p:nvCxnSpPr>
        <p:spPr>
          <a:xfrm rot="16200000" flipH="1">
            <a:off x="1732716" y="2044220"/>
            <a:ext cx="668232" cy="1497024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40" idx="2"/>
          </p:cNvCxnSpPr>
          <p:nvPr/>
        </p:nvCxnSpPr>
        <p:spPr>
          <a:xfrm rot="5400000">
            <a:off x="998827" y="2777317"/>
            <a:ext cx="638194" cy="793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endCxn id="13" idx="0"/>
          </p:cNvCxnSpPr>
          <p:nvPr/>
        </p:nvCxnSpPr>
        <p:spPr>
          <a:xfrm rot="5400000">
            <a:off x="1089720" y="3934217"/>
            <a:ext cx="457200" cy="1588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48"/>
          <p:cNvCxnSpPr>
            <a:stCxn id="14" idx="2"/>
            <a:endCxn id="23" idx="1"/>
          </p:cNvCxnSpPr>
          <p:nvPr/>
        </p:nvCxnSpPr>
        <p:spPr>
          <a:xfrm rot="16200000" flipH="1">
            <a:off x="3774835" y="2775757"/>
            <a:ext cx="1107643" cy="3026624"/>
          </a:xfrm>
          <a:prstGeom prst="bent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48"/>
          <p:cNvCxnSpPr>
            <a:stCxn id="13" idx="2"/>
            <a:endCxn id="23" idx="1"/>
          </p:cNvCxnSpPr>
          <p:nvPr/>
        </p:nvCxnSpPr>
        <p:spPr>
          <a:xfrm rot="16200000" flipH="1">
            <a:off x="3407551" y="2408474"/>
            <a:ext cx="222874" cy="4645960"/>
          </a:xfrm>
          <a:prstGeom prst="bent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20034" y="4588591"/>
            <a:ext cx="1261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Export </a:t>
            </a:r>
            <a:r>
              <a:rPr lang="en-US" sz="1200" dirty="0" smtClean="0"/>
              <a:t>as  jar  </a:t>
            </a:r>
            <a:r>
              <a:rPr lang="en-US" sz="1200" dirty="0" smtClean="0"/>
              <a:t>file</a:t>
            </a:r>
            <a:endParaRPr lang="en-GB" sz="1200" dirty="0"/>
          </a:p>
        </p:txBody>
      </p:sp>
      <p:sp>
        <p:nvSpPr>
          <p:cNvPr id="23" name="Rounded Rectangle 22"/>
          <p:cNvSpPr/>
          <p:nvPr/>
        </p:nvSpPr>
        <p:spPr>
          <a:xfrm>
            <a:off x="5841968" y="4499991"/>
            <a:ext cx="1676400" cy="6858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Jar file with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API, EMF, </a:t>
            </a:r>
            <a:r>
              <a:rPr lang="en-US" sz="1000" dirty="0" err="1" smtClean="0">
                <a:solidFill>
                  <a:schemeClr val="tx1"/>
                </a:solidFill>
              </a:rPr>
              <a:t>oAW</a:t>
            </a:r>
            <a:r>
              <a:rPr lang="en-US" sz="1000" dirty="0" smtClean="0">
                <a:solidFill>
                  <a:schemeClr val="tx1"/>
                </a:solidFill>
              </a:rPr>
              <a:t> classes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and templates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5687888" y="2322238"/>
            <a:ext cx="1981200" cy="8382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Device  Class  Programmer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Using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Graphic  User  Interface</a:t>
            </a:r>
            <a:endParaRPr lang="en-GB" sz="1200" dirty="0">
              <a:solidFill>
                <a:schemeClr val="tx1"/>
              </a:solidFill>
            </a:endParaRPr>
          </a:p>
        </p:txBody>
      </p:sp>
      <p:cxnSp>
        <p:nvCxnSpPr>
          <p:cNvPr id="25" name="Elbow Connector 24"/>
          <p:cNvCxnSpPr>
            <a:stCxn id="24" idx="2"/>
            <a:endCxn id="27" idx="0"/>
          </p:cNvCxnSpPr>
          <p:nvPr/>
        </p:nvCxnSpPr>
        <p:spPr>
          <a:xfrm rot="16200000" flipH="1">
            <a:off x="6458440" y="3380486"/>
            <a:ext cx="441177" cy="108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318320" y="2562617"/>
            <a:ext cx="12081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TANGO designer</a:t>
            </a:r>
            <a:endParaRPr lang="en-GB" sz="1200" dirty="0"/>
          </a:p>
        </p:txBody>
      </p:sp>
      <p:sp>
        <p:nvSpPr>
          <p:cNvPr id="27" name="Rounded Rectangle 26"/>
          <p:cNvSpPr/>
          <p:nvPr/>
        </p:nvSpPr>
        <p:spPr>
          <a:xfrm>
            <a:off x="5917568" y="3601615"/>
            <a:ext cx="1524000" cy="4572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 smtClean="0">
                <a:solidFill>
                  <a:schemeClr val="tx1"/>
                </a:solidFill>
              </a:rPr>
              <a:t>Xmi</a:t>
            </a:r>
            <a:r>
              <a:rPr lang="en-US" sz="1000" dirty="0" smtClean="0">
                <a:solidFill>
                  <a:schemeClr val="tx1"/>
                </a:solidFill>
              </a:rPr>
              <a:t> file defining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Concrete model</a:t>
            </a:r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28" name="Elbow Connector 27"/>
          <p:cNvCxnSpPr>
            <a:stCxn id="27" idx="2"/>
            <a:endCxn id="23" idx="0"/>
          </p:cNvCxnSpPr>
          <p:nvPr/>
        </p:nvCxnSpPr>
        <p:spPr>
          <a:xfrm rot="16200000" flipH="1">
            <a:off x="6459280" y="4279103"/>
            <a:ext cx="441176" cy="60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105"/>
          <p:cNvCxnSpPr>
            <a:stCxn id="27" idx="3"/>
            <a:endCxn id="24" idx="3"/>
          </p:cNvCxnSpPr>
          <p:nvPr/>
        </p:nvCxnSpPr>
        <p:spPr>
          <a:xfrm flipV="1">
            <a:off x="7441568" y="2741338"/>
            <a:ext cx="227520" cy="1088877"/>
          </a:xfrm>
          <a:prstGeom prst="bentConnector3">
            <a:avLst>
              <a:gd name="adj1" fmla="val 200475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7440488" y="5580000"/>
            <a:ext cx="1524000" cy="4572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Source code files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C++, java, python</a:t>
            </a:r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32" name="Elbow Connector 31"/>
          <p:cNvCxnSpPr>
            <a:stCxn id="23" idx="2"/>
            <a:endCxn id="30" idx="1"/>
          </p:cNvCxnSpPr>
          <p:nvPr/>
        </p:nvCxnSpPr>
        <p:spPr>
          <a:xfrm rot="16200000" flipH="1">
            <a:off x="6748924" y="5117035"/>
            <a:ext cx="622809" cy="760320"/>
          </a:xfrm>
          <a:prstGeom prst="bent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385120" y="1772816"/>
            <a:ext cx="1766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dirty="0" err="1"/>
              <a:t>Xtext</a:t>
            </a:r>
            <a:r>
              <a:rPr lang="en-US" sz="1200" u="sng" dirty="0"/>
              <a:t>/</a:t>
            </a:r>
            <a:r>
              <a:rPr lang="en-US" sz="1200" u="sng" dirty="0" err="1"/>
              <a:t>Xtend</a:t>
            </a:r>
            <a:r>
              <a:rPr lang="en-US" sz="1200" u="sng" dirty="0"/>
              <a:t> </a:t>
            </a:r>
            <a:r>
              <a:rPr lang="en-US" sz="1200" u="sng" dirty="0" smtClean="0"/>
              <a:t>environment</a:t>
            </a:r>
            <a:endParaRPr lang="en-GB" sz="1200" u="sng" dirty="0"/>
          </a:p>
        </p:txBody>
      </p:sp>
      <p:sp>
        <p:nvSpPr>
          <p:cNvPr id="35" name="TextBox 34"/>
          <p:cNvSpPr txBox="1"/>
          <p:nvPr/>
        </p:nvSpPr>
        <p:spPr>
          <a:xfrm>
            <a:off x="5436056" y="1772816"/>
            <a:ext cx="15842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dirty="0" smtClean="0"/>
              <a:t>Tango Code Generator</a:t>
            </a:r>
            <a:endParaRPr lang="en-GB" sz="1200" u="sng" dirty="0"/>
          </a:p>
        </p:txBody>
      </p:sp>
      <p:sp>
        <p:nvSpPr>
          <p:cNvPr id="39" name="Rounded Rectangle 38"/>
          <p:cNvSpPr/>
          <p:nvPr/>
        </p:nvSpPr>
        <p:spPr>
          <a:xfrm>
            <a:off x="695743" y="3096238"/>
            <a:ext cx="1151657" cy="6096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Defining  </a:t>
            </a:r>
            <a:r>
              <a:rPr lang="en-US" sz="1000" dirty="0" smtClean="0">
                <a:solidFill>
                  <a:schemeClr val="tx1"/>
                </a:solidFill>
              </a:rPr>
              <a:t>TANGO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model grammar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with  </a:t>
            </a:r>
            <a:r>
              <a:rPr lang="en-US" sz="1000" dirty="0" err="1" smtClean="0">
                <a:solidFill>
                  <a:schemeClr val="tx1"/>
                </a:solidFill>
              </a:rPr>
              <a:t>Xtext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403920" y="1925216"/>
            <a:ext cx="1828800" cy="5334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Tango Concept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3689984" y="3140968"/>
            <a:ext cx="1242056" cy="6096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JAVA GUI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displaying model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As a tree</a:t>
            </a:r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55" name="Elbow Connector 54"/>
          <p:cNvCxnSpPr>
            <a:stCxn id="40" idx="2"/>
            <a:endCxn id="46" idx="0"/>
          </p:cNvCxnSpPr>
          <p:nvPr/>
        </p:nvCxnSpPr>
        <p:spPr>
          <a:xfrm rot="16200000" flipH="1">
            <a:off x="2473490" y="1303446"/>
            <a:ext cx="682352" cy="2992692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lbow Connector 48"/>
          <p:cNvCxnSpPr>
            <a:stCxn id="46" idx="2"/>
            <a:endCxn id="23" idx="1"/>
          </p:cNvCxnSpPr>
          <p:nvPr/>
        </p:nvCxnSpPr>
        <p:spPr>
          <a:xfrm rot="16200000" flipH="1">
            <a:off x="4530329" y="3531251"/>
            <a:ext cx="1092323" cy="1530956"/>
          </a:xfrm>
          <a:prstGeom prst="bent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797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51520" y="1005706"/>
            <a:ext cx="8640960" cy="51595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u="sng" dirty="0" smtClean="0"/>
              <a:t>Now you can use these packages to implement code using </a:t>
            </a:r>
            <a:r>
              <a:rPr lang="en-US" sz="1600" b="1" u="sng" dirty="0" err="1" smtClean="0"/>
              <a:t>Xtend</a:t>
            </a:r>
            <a:r>
              <a:rPr lang="en-US" sz="1600" b="1" u="sng" dirty="0" smtClean="0"/>
              <a:t>.</a:t>
            </a:r>
          </a:p>
          <a:p>
            <a:pPr marL="0" indent="0">
              <a:buNone/>
            </a:pPr>
            <a:endParaRPr lang="en-US" sz="1600" b="1" u="sng" dirty="0"/>
          </a:p>
          <a:p>
            <a:pPr marL="0" indent="0">
              <a:buNone/>
            </a:pPr>
            <a:endParaRPr lang="en-GB" sz="1600" b="1" u="sng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1716-3E5A-4751-AD0D-1C97A670FC73}" type="datetime1">
              <a:rPr lang="en-GB" smtClean="0"/>
              <a:pPr/>
              <a:t>02/12/2020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935B-C326-492F-A1FE-EEA04E964E75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12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3429000" cy="381000"/>
          </a:xfrm>
          <a:noFill/>
        </p:spPr>
        <p:txBody>
          <a:bodyPr/>
          <a:lstStyle/>
          <a:p>
            <a:r>
              <a:rPr lang="en-US" dirty="0" smtClean="0"/>
              <a:t>Pascal </a:t>
            </a:r>
            <a:r>
              <a:rPr lang="en-US" dirty="0" err="1" smtClean="0"/>
              <a:t>Verdier</a:t>
            </a:r>
            <a:endParaRPr lang="en-US" dirty="0" smtClean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GB" sz="2400" b="1" u="sng" dirty="0"/>
              <a:t>Pogo TANGO code </a:t>
            </a:r>
            <a:r>
              <a:rPr lang="en-GB" sz="2400" b="1" u="sng" dirty="0" smtClean="0"/>
              <a:t>generator</a:t>
            </a:r>
            <a:endParaRPr lang="en-GB" sz="2400" b="1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942" y="1556792"/>
            <a:ext cx="2612115" cy="2520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872" y="1556792"/>
            <a:ext cx="5019675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41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51520" y="1005706"/>
            <a:ext cx="8640960" cy="51595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u="sng" dirty="0" smtClean="0"/>
              <a:t>Now you can use these packages to implement code using </a:t>
            </a:r>
            <a:r>
              <a:rPr lang="en-US" sz="1600" b="1" u="sng" dirty="0" err="1" smtClean="0"/>
              <a:t>Xtend</a:t>
            </a:r>
            <a:r>
              <a:rPr lang="en-US" sz="1600" b="1" u="sng" dirty="0" smtClean="0"/>
              <a:t>.</a:t>
            </a:r>
          </a:p>
          <a:p>
            <a:pPr marL="0" indent="0">
              <a:buNone/>
            </a:pPr>
            <a:endParaRPr lang="en-US" sz="1600" b="1" u="sng" dirty="0"/>
          </a:p>
          <a:p>
            <a:pPr marL="0" indent="0">
              <a:buNone/>
            </a:pPr>
            <a:endParaRPr lang="en-GB" sz="1600" b="1" u="sng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1716-3E5A-4751-AD0D-1C97A670FC73}" type="datetime1">
              <a:rPr lang="en-GB" smtClean="0"/>
              <a:pPr/>
              <a:t>02/12/2020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935B-C326-492F-A1FE-EEA04E964E75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12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3429000" cy="381000"/>
          </a:xfrm>
          <a:noFill/>
        </p:spPr>
        <p:txBody>
          <a:bodyPr/>
          <a:lstStyle/>
          <a:p>
            <a:r>
              <a:rPr lang="en-US" dirty="0" smtClean="0"/>
              <a:t>Pascal </a:t>
            </a:r>
            <a:r>
              <a:rPr lang="en-US" dirty="0" err="1" smtClean="0"/>
              <a:t>Verdier</a:t>
            </a:r>
            <a:endParaRPr lang="en-US" dirty="0" smtClean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GB" sz="2400" b="1" u="sng" dirty="0"/>
              <a:t>Pogo TANGO code </a:t>
            </a:r>
            <a:r>
              <a:rPr lang="en-GB" sz="2400" b="1" u="sng" dirty="0" smtClean="0"/>
              <a:t>generator</a:t>
            </a:r>
            <a:endParaRPr lang="en-GB" sz="2400" b="1" u="sng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357312"/>
            <a:ext cx="2383448" cy="2880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7864" y="1357311"/>
            <a:ext cx="5184576" cy="503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589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1716-3E5A-4751-AD0D-1C97A670FC73}" type="datetime1">
              <a:rPr lang="en-GB" smtClean="0"/>
              <a:pPr/>
              <a:t>14/12/2020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935B-C326-492F-A1FE-EEA04E964E75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12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3429000" cy="381000"/>
          </a:xfrm>
          <a:noFill/>
        </p:spPr>
        <p:txBody>
          <a:bodyPr/>
          <a:lstStyle/>
          <a:p>
            <a:r>
              <a:rPr lang="en-US" dirty="0" smtClean="0"/>
              <a:t>Pascal </a:t>
            </a:r>
            <a:r>
              <a:rPr lang="en-US" dirty="0" err="1" smtClean="0"/>
              <a:t>Verdier</a:t>
            </a:r>
            <a:endParaRPr lang="en-US" dirty="0" smtClean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GB" sz="2400" b="1" u="sng" dirty="0"/>
              <a:t>Pogo TANGO code </a:t>
            </a:r>
            <a:r>
              <a:rPr lang="en-GB" sz="2400" b="1" u="sng" dirty="0" smtClean="0"/>
              <a:t>generator</a:t>
            </a:r>
            <a:endParaRPr lang="en-GB" sz="24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980728"/>
            <a:ext cx="856895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err="1" smtClean="0"/>
              <a:t>Xtend</a:t>
            </a:r>
            <a:r>
              <a:rPr lang="en-US" sz="1400" b="1" u="sng" dirty="0" smtClean="0"/>
              <a:t> syntax:</a:t>
            </a:r>
            <a:endParaRPr lang="en-GB" sz="1400" b="1" u="sng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Method definition:</a:t>
            </a:r>
            <a:endParaRPr lang="en-GB" sz="1400" dirty="0"/>
          </a:p>
          <a:p>
            <a:r>
              <a:rPr lang="en-GB" sz="1400" dirty="0" smtClean="0"/>
              <a:t>	</a:t>
            </a:r>
            <a:r>
              <a:rPr lang="en-GB" sz="1400" dirty="0" err="1" smtClean="0"/>
              <a:t>def</a:t>
            </a:r>
            <a:r>
              <a:rPr lang="en-GB" sz="1400" dirty="0" smtClean="0"/>
              <a:t> </a:t>
            </a:r>
            <a:r>
              <a:rPr lang="en-GB" sz="1400" dirty="0" err="1"/>
              <a:t>generateDeviceSourceFile</a:t>
            </a:r>
            <a:r>
              <a:rPr lang="en-GB" sz="1400" dirty="0"/>
              <a:t> (</a:t>
            </a:r>
            <a:r>
              <a:rPr lang="en-GB" sz="1400" dirty="0" err="1"/>
              <a:t>PogoDeviceClass</a:t>
            </a:r>
            <a:r>
              <a:rPr lang="en-GB" sz="1400" dirty="0"/>
              <a:t> </a:t>
            </a:r>
            <a:r>
              <a:rPr lang="en-GB" sz="1400" dirty="0" err="1"/>
              <a:t>cls</a:t>
            </a:r>
            <a:r>
              <a:rPr lang="en-GB" sz="1400" dirty="0"/>
              <a:t>) </a:t>
            </a:r>
            <a:r>
              <a:rPr lang="en-GB" sz="1400" dirty="0" smtClean="0"/>
              <a:t>''‘</a:t>
            </a:r>
          </a:p>
          <a:p>
            <a:r>
              <a:rPr lang="en-US" sz="1400" dirty="0" smtClean="0"/>
              <a:t>	     - - - -</a:t>
            </a:r>
            <a:endParaRPr lang="en-GB" sz="1400" dirty="0" smtClean="0"/>
          </a:p>
          <a:p>
            <a:r>
              <a:rPr lang="en-US" sz="1400" dirty="0" smtClean="0"/>
              <a:t>	</a:t>
            </a:r>
            <a:r>
              <a:rPr lang="en-GB" sz="1400" dirty="0" smtClean="0"/>
              <a:t>''‘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Everything in this method will be in code generation, except code inside </a:t>
            </a:r>
            <a:r>
              <a:rPr lang="en-GB" sz="1400" dirty="0" smtClean="0"/>
              <a:t>«   »</a:t>
            </a:r>
            <a:endParaRPr lang="en-GB" sz="14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 err="1" smtClean="0"/>
              <a:t>Xtend</a:t>
            </a:r>
            <a:r>
              <a:rPr lang="en-US" sz="1400" dirty="0" smtClean="0"/>
              <a:t> call:</a:t>
            </a:r>
          </a:p>
          <a:p>
            <a:pPr lvl="2"/>
            <a:r>
              <a:rPr lang="en-US" sz="1400" dirty="0"/>
              <a:t>	</a:t>
            </a:r>
            <a:r>
              <a:rPr lang="en-GB" sz="1400" dirty="0" smtClean="0"/>
              <a:t>«IF  »   «ENDIF», «FOR » «ENDFOR», …. </a:t>
            </a:r>
            <a:endParaRPr lang="en-US" sz="1400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Model data members call:</a:t>
            </a:r>
          </a:p>
          <a:p>
            <a:pPr lvl="2"/>
            <a:r>
              <a:rPr lang="en-US" sz="1400" dirty="0"/>
              <a:t>	</a:t>
            </a:r>
            <a:r>
              <a:rPr lang="en-US" sz="1400" dirty="0" smtClean="0"/>
              <a:t>#include  &lt;</a:t>
            </a:r>
            <a:r>
              <a:rPr lang="en-GB" sz="1400" dirty="0" smtClean="0"/>
              <a:t>«</a:t>
            </a:r>
            <a:r>
              <a:rPr lang="en-GB" sz="1400" dirty="0" err="1" smtClean="0"/>
              <a:t>cls.name».h</a:t>
            </a:r>
            <a:r>
              <a:rPr lang="en-GB" sz="1400" dirty="0" smtClean="0"/>
              <a:t>&gt;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 err="1" smtClean="0"/>
              <a:t>Xtend</a:t>
            </a:r>
            <a:r>
              <a:rPr lang="en-US" sz="1400" dirty="0" smtClean="0"/>
              <a:t> or java method call:</a:t>
            </a:r>
          </a:p>
          <a:p>
            <a:pPr lvl="3"/>
            <a:r>
              <a:rPr lang="en-US" sz="1400" dirty="0"/>
              <a:t>	</a:t>
            </a:r>
            <a:r>
              <a:rPr lang="en-GB" sz="1400" dirty="0" smtClean="0"/>
              <a:t>«[param1].[method name]([param2, param3,…])»</a:t>
            </a:r>
          </a:p>
          <a:p>
            <a:pPr lvl="2"/>
            <a:r>
              <a:rPr lang="en-GB" sz="1400" dirty="0"/>
              <a:t>	</a:t>
            </a:r>
            <a:r>
              <a:rPr lang="en-GB" sz="1400" dirty="0" smtClean="0"/>
              <a:t>«</a:t>
            </a:r>
            <a:r>
              <a:rPr lang="en-GB" sz="1400" dirty="0" err="1"/>
              <a:t>cls.protectedArea</a:t>
            </a:r>
            <a:r>
              <a:rPr lang="en-GB" sz="1400" dirty="0"/>
              <a:t>("</a:t>
            </a:r>
            <a:r>
              <a:rPr lang="en-GB" sz="1400" dirty="0" err="1"/>
              <a:t>init_device</a:t>
            </a:r>
            <a:r>
              <a:rPr lang="en-GB" sz="1400" dirty="0"/>
              <a:t>", "Initialize device", true)»</a:t>
            </a:r>
            <a:endParaRPr lang="en-GB" sz="1400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GB" sz="14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    /**</a:t>
            </a:r>
          </a:p>
          <a:p>
            <a:r>
              <a:rPr lang="en-GB" sz="1400" dirty="0"/>
              <a:t>     *  «cls.name» class description:</a:t>
            </a:r>
          </a:p>
          <a:p>
            <a:r>
              <a:rPr lang="en-GB" sz="1400" dirty="0"/>
              <a:t>     *    «</a:t>
            </a:r>
            <a:r>
              <a:rPr lang="en-GB" sz="1400" dirty="0" err="1"/>
              <a:t>cls.description.description.comments</a:t>
            </a:r>
            <a:r>
              <a:rPr lang="en-GB" sz="1400" dirty="0"/>
              <a:t>("*    ")»</a:t>
            </a:r>
          </a:p>
          <a:p>
            <a:r>
              <a:rPr lang="en-GB" sz="1400" dirty="0"/>
              <a:t>     */</a:t>
            </a:r>
          </a:p>
          <a:p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742454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1716-3E5A-4751-AD0D-1C97A670FC73}" type="datetime1">
              <a:rPr lang="en-GB" smtClean="0"/>
              <a:pPr/>
              <a:t>14/12/2020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935B-C326-492F-A1FE-EEA04E964E75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12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3429000" cy="381000"/>
          </a:xfrm>
          <a:noFill/>
        </p:spPr>
        <p:txBody>
          <a:bodyPr/>
          <a:lstStyle/>
          <a:p>
            <a:r>
              <a:rPr lang="en-US" dirty="0" smtClean="0"/>
              <a:t>Pascal </a:t>
            </a:r>
            <a:r>
              <a:rPr lang="en-US" dirty="0" err="1" smtClean="0"/>
              <a:t>Verdier</a:t>
            </a:r>
            <a:endParaRPr lang="en-US" dirty="0" smtClean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GB" sz="2400" b="1" u="sng" dirty="0"/>
              <a:t>Pogo TANGO code </a:t>
            </a:r>
            <a:r>
              <a:rPr lang="en-GB" sz="2400" b="1" u="sng" dirty="0" smtClean="0"/>
              <a:t>generator</a:t>
            </a:r>
            <a:endParaRPr lang="en-GB" sz="24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980728"/>
            <a:ext cx="5566267" cy="5693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/>
              <a:t>def</a:t>
            </a:r>
            <a:r>
              <a:rPr lang="en-GB" sz="1400" dirty="0"/>
              <a:t> </a:t>
            </a:r>
            <a:r>
              <a:rPr lang="en-GB" sz="1400" dirty="0" err="1"/>
              <a:t>generateDeviceSourceFile</a:t>
            </a:r>
            <a:r>
              <a:rPr lang="en-GB" sz="1400" dirty="0"/>
              <a:t> (</a:t>
            </a:r>
            <a:r>
              <a:rPr lang="en-GB" sz="1400" dirty="0" err="1"/>
              <a:t>PogoDeviceClass</a:t>
            </a:r>
            <a:r>
              <a:rPr lang="en-GB" sz="1400" dirty="0"/>
              <a:t> </a:t>
            </a:r>
            <a:r>
              <a:rPr lang="en-GB" sz="1400" dirty="0" err="1"/>
              <a:t>cls</a:t>
            </a:r>
            <a:r>
              <a:rPr lang="en-GB" sz="1400" dirty="0"/>
              <a:t>) '''</a:t>
            </a:r>
          </a:p>
          <a:p>
            <a:r>
              <a:rPr lang="en-GB" sz="1400" dirty="0"/>
              <a:t>    «</a:t>
            </a:r>
            <a:r>
              <a:rPr lang="en-GB" sz="1400" dirty="0" err="1"/>
              <a:t>cls.fileHeader</a:t>
            </a:r>
            <a:r>
              <a:rPr lang="en-GB" sz="1400" dirty="0"/>
              <a:t>»</a:t>
            </a:r>
          </a:p>
          <a:p>
            <a:endParaRPr lang="en-GB" sz="1400" dirty="0"/>
          </a:p>
          <a:p>
            <a:r>
              <a:rPr lang="en-GB" sz="1400" dirty="0"/>
              <a:t>    /**</a:t>
            </a:r>
          </a:p>
          <a:p>
            <a:r>
              <a:rPr lang="en-GB" sz="1400" dirty="0"/>
              <a:t>     *  «cls.name» class description:</a:t>
            </a:r>
          </a:p>
          <a:p>
            <a:r>
              <a:rPr lang="en-GB" sz="1400" dirty="0"/>
              <a:t>     *    «</a:t>
            </a:r>
            <a:r>
              <a:rPr lang="en-GB" sz="1400" dirty="0" err="1"/>
              <a:t>cls.description.description.comments</a:t>
            </a:r>
            <a:r>
              <a:rPr lang="en-GB" sz="1400" dirty="0"/>
              <a:t>("*    ")»</a:t>
            </a:r>
          </a:p>
          <a:p>
            <a:r>
              <a:rPr lang="en-GB" sz="1400" dirty="0"/>
              <a:t>     */</a:t>
            </a:r>
          </a:p>
          <a:p>
            <a:endParaRPr lang="en-GB" sz="1400" dirty="0"/>
          </a:p>
          <a:p>
            <a:r>
              <a:rPr lang="en-GB" sz="1400" dirty="0"/>
              <a:t>    «</a:t>
            </a:r>
            <a:r>
              <a:rPr lang="en-GB" sz="1400" dirty="0" err="1"/>
              <a:t>cls.commands.commandsTable</a:t>
            </a:r>
            <a:r>
              <a:rPr lang="en-GB" sz="1400" dirty="0"/>
              <a:t>»</a:t>
            </a:r>
          </a:p>
          <a:p>
            <a:endParaRPr lang="en-GB" sz="1400" dirty="0"/>
          </a:p>
          <a:p>
            <a:r>
              <a:rPr lang="en-GB" sz="1400" dirty="0"/>
              <a:t>    «</a:t>
            </a:r>
            <a:r>
              <a:rPr lang="en-GB" sz="1400" dirty="0" err="1"/>
              <a:t>cls.attributes.attributesTable</a:t>
            </a:r>
            <a:r>
              <a:rPr lang="en-GB" sz="1400" dirty="0"/>
              <a:t>»</a:t>
            </a:r>
          </a:p>
          <a:p>
            <a:endParaRPr lang="en-GB" sz="1400" dirty="0"/>
          </a:p>
          <a:p>
            <a:r>
              <a:rPr lang="en-GB" sz="1400" dirty="0"/>
              <a:t>    namespace «</a:t>
            </a:r>
            <a:r>
              <a:rPr lang="en-GB" sz="1400" dirty="0" err="1"/>
              <a:t>cls.name»_ns</a:t>
            </a:r>
            <a:endParaRPr lang="en-GB" sz="1400" dirty="0"/>
          </a:p>
          <a:p>
            <a:r>
              <a:rPr lang="en-GB" sz="1400" dirty="0"/>
              <a:t>    {</a:t>
            </a:r>
          </a:p>
          <a:p>
            <a:r>
              <a:rPr lang="en-GB" sz="1400" dirty="0"/>
              <a:t>    «</a:t>
            </a:r>
            <a:r>
              <a:rPr lang="en-GB" sz="1400" dirty="0" err="1"/>
              <a:t>cls.protectedArea</a:t>
            </a:r>
            <a:r>
              <a:rPr lang="en-GB" sz="1400" dirty="0"/>
              <a:t>("</a:t>
            </a:r>
            <a:r>
              <a:rPr lang="en-GB" sz="1400" dirty="0" err="1"/>
              <a:t>namespace_starting</a:t>
            </a:r>
            <a:r>
              <a:rPr lang="en-GB" sz="1400" dirty="0"/>
              <a:t>", "static initializations", true)»</a:t>
            </a:r>
          </a:p>
          <a:p>
            <a:r>
              <a:rPr lang="en-GB" sz="1400" dirty="0"/>
              <a:t>    «</a:t>
            </a:r>
            <a:r>
              <a:rPr lang="en-GB" sz="1400" dirty="0" err="1"/>
              <a:t>cls.constructors</a:t>
            </a:r>
            <a:r>
              <a:rPr lang="en-GB" sz="1400" dirty="0"/>
              <a:t>»</a:t>
            </a:r>
          </a:p>
          <a:p>
            <a:r>
              <a:rPr lang="en-GB" sz="1400" dirty="0"/>
              <a:t>    «</a:t>
            </a:r>
            <a:r>
              <a:rPr lang="en-GB" sz="1400" dirty="0" err="1"/>
              <a:t>cls.initDeviceMethod</a:t>
            </a:r>
            <a:r>
              <a:rPr lang="en-GB" sz="1400" dirty="0"/>
              <a:t>»</a:t>
            </a:r>
          </a:p>
          <a:p>
            <a:r>
              <a:rPr lang="en-GB" sz="1400" dirty="0"/>
              <a:t>    «</a:t>
            </a:r>
            <a:r>
              <a:rPr lang="en-GB" sz="1400" dirty="0" err="1"/>
              <a:t>cls.utilsMethods</a:t>
            </a:r>
            <a:r>
              <a:rPr lang="en-GB" sz="1400" dirty="0"/>
              <a:t>»</a:t>
            </a:r>
          </a:p>
          <a:p>
            <a:r>
              <a:rPr lang="en-GB" sz="1400" dirty="0"/>
              <a:t>    «</a:t>
            </a:r>
            <a:r>
              <a:rPr lang="en-GB" sz="1400" dirty="0" err="1"/>
              <a:t>cls.attributeMethods</a:t>
            </a:r>
            <a:r>
              <a:rPr lang="en-GB" sz="1400" dirty="0"/>
              <a:t>»</a:t>
            </a:r>
          </a:p>
          <a:p>
            <a:r>
              <a:rPr lang="en-GB" sz="1400" dirty="0"/>
              <a:t>    «</a:t>
            </a:r>
            <a:r>
              <a:rPr lang="en-GB" sz="1400" dirty="0" err="1"/>
              <a:t>cls.pipeMethods</a:t>
            </a:r>
            <a:r>
              <a:rPr lang="en-GB" sz="1400" dirty="0"/>
              <a:t>»</a:t>
            </a:r>
          </a:p>
          <a:p>
            <a:r>
              <a:rPr lang="en-GB" sz="1400" dirty="0"/>
              <a:t>    «</a:t>
            </a:r>
            <a:r>
              <a:rPr lang="en-GB" sz="1400" dirty="0" err="1"/>
              <a:t>cls.commandMethods</a:t>
            </a:r>
            <a:r>
              <a:rPr lang="en-GB" sz="1400" dirty="0"/>
              <a:t>»</a:t>
            </a:r>
          </a:p>
          <a:p>
            <a:endParaRPr lang="en-GB" sz="1400" dirty="0"/>
          </a:p>
          <a:p>
            <a:r>
              <a:rPr lang="en-GB" sz="1400" dirty="0"/>
              <a:t>    «</a:t>
            </a:r>
            <a:r>
              <a:rPr lang="en-GB" sz="1400" dirty="0" err="1"/>
              <a:t>cls.protectedArea</a:t>
            </a:r>
            <a:r>
              <a:rPr lang="en-GB" sz="1400" dirty="0"/>
              <a:t>("</a:t>
            </a:r>
            <a:r>
              <a:rPr lang="en-GB" sz="1400" dirty="0" err="1"/>
              <a:t>namespace_ending</a:t>
            </a:r>
            <a:r>
              <a:rPr lang="en-GB" sz="1400" dirty="0"/>
              <a:t>", "Additional Methods", true)»</a:t>
            </a:r>
          </a:p>
          <a:p>
            <a:r>
              <a:rPr lang="en-GB" sz="1400" dirty="0"/>
              <a:t>    } //	namespace</a:t>
            </a:r>
          </a:p>
          <a:p>
            <a:r>
              <a:rPr lang="en-GB" sz="1400" dirty="0" smtClean="0"/>
              <a:t>'''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95321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1716-3E5A-4751-AD0D-1C97A670FC73}" type="datetime1">
              <a:rPr lang="en-GB" smtClean="0"/>
              <a:pPr/>
              <a:t>02/12/2020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935B-C326-492F-A1FE-EEA04E964E75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12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3429000" cy="381000"/>
          </a:xfrm>
          <a:noFill/>
        </p:spPr>
        <p:txBody>
          <a:bodyPr/>
          <a:lstStyle/>
          <a:p>
            <a:r>
              <a:rPr lang="en-US" dirty="0" smtClean="0"/>
              <a:t>Pascal </a:t>
            </a:r>
            <a:r>
              <a:rPr lang="en-US" dirty="0" err="1" smtClean="0"/>
              <a:t>Verdier</a:t>
            </a:r>
            <a:endParaRPr lang="en-US" dirty="0" smtClean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GB" sz="2400" b="1" u="sng" dirty="0"/>
              <a:t>Pogo TANGO code </a:t>
            </a:r>
            <a:r>
              <a:rPr lang="en-GB" sz="2400" b="1" u="sng" dirty="0" smtClean="0"/>
              <a:t>generator</a:t>
            </a:r>
            <a:endParaRPr lang="en-GB" sz="24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980728"/>
            <a:ext cx="7360156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u="sng" dirty="0" smtClean="0"/>
              <a:t>Methods can be written in </a:t>
            </a:r>
            <a:r>
              <a:rPr lang="en-US" sz="1400" b="1" u="sng" dirty="0" err="1" smtClean="0"/>
              <a:t>Xtend</a:t>
            </a:r>
            <a:endParaRPr lang="en-US" sz="1400" b="1" u="sng" dirty="0" smtClean="0"/>
          </a:p>
          <a:p>
            <a:endParaRPr lang="en-GB" sz="1400" dirty="0" smtClean="0"/>
          </a:p>
          <a:p>
            <a:r>
              <a:rPr lang="en-GB" sz="1400" dirty="0" err="1"/>
              <a:t>def</a:t>
            </a:r>
            <a:r>
              <a:rPr lang="en-GB" sz="1400" dirty="0"/>
              <a:t> </a:t>
            </a:r>
            <a:r>
              <a:rPr lang="en-GB" sz="1400" dirty="0" err="1"/>
              <a:t>fileHeader</a:t>
            </a:r>
            <a:r>
              <a:rPr lang="en-GB" sz="1400" dirty="0"/>
              <a:t> (</a:t>
            </a:r>
            <a:r>
              <a:rPr lang="en-GB" sz="1400" dirty="0" err="1"/>
              <a:t>PogoDeviceClass</a:t>
            </a:r>
            <a:r>
              <a:rPr lang="en-GB" sz="1400" dirty="0"/>
              <a:t> </a:t>
            </a:r>
            <a:r>
              <a:rPr lang="en-GB" sz="1400" dirty="0" err="1"/>
              <a:t>cls</a:t>
            </a:r>
            <a:r>
              <a:rPr lang="en-GB" sz="1400" dirty="0"/>
              <a:t>) '''</a:t>
            </a:r>
          </a:p>
          <a:p>
            <a:r>
              <a:rPr lang="en-GB" sz="1400" dirty="0" smtClean="0"/>
              <a:t>      «</a:t>
            </a:r>
            <a:r>
              <a:rPr lang="en-GB" sz="1400" dirty="0" err="1"/>
              <a:t>cls.protectedArea</a:t>
            </a:r>
            <a:r>
              <a:rPr lang="en-GB" sz="1400" dirty="0"/>
              <a:t>(".</a:t>
            </a:r>
            <a:r>
              <a:rPr lang="en-GB" sz="1400" dirty="0" err="1"/>
              <a:t>cpp</a:t>
            </a:r>
            <a:r>
              <a:rPr lang="en-GB" sz="1400" dirty="0"/>
              <a:t>",</a:t>
            </a:r>
          </a:p>
          <a:p>
            <a:r>
              <a:rPr lang="en-GB" sz="1400" dirty="0" smtClean="0"/>
              <a:t>              </a:t>
            </a:r>
            <a:r>
              <a:rPr lang="en-GB" sz="1400" dirty="0" err="1" smtClean="0"/>
              <a:t>cls.deviceSourceFileHeader</a:t>
            </a:r>
            <a:r>
              <a:rPr lang="en-GB" sz="1400" dirty="0"/>
              <a:t>+</a:t>
            </a:r>
          </a:p>
          <a:p>
            <a:r>
              <a:rPr lang="en-GB" sz="1400" dirty="0" smtClean="0"/>
              <a:t>              "\</a:t>
            </a:r>
            <a:r>
              <a:rPr lang="en-GB" sz="1400" dirty="0"/>
              <a:t>n\n" +</a:t>
            </a:r>
          </a:p>
          <a:p>
            <a:r>
              <a:rPr lang="en-GB" sz="1400" dirty="0" smtClean="0"/>
              <a:t>              "#</a:t>
            </a:r>
            <a:r>
              <a:rPr lang="en-GB" sz="1400" dirty="0"/>
              <a:t>include &lt;"+</a:t>
            </a:r>
            <a:r>
              <a:rPr lang="en-GB" sz="1400" dirty="0" err="1"/>
              <a:t>cls.name+".h</a:t>
            </a:r>
            <a:r>
              <a:rPr lang="en-GB" sz="1400" dirty="0"/>
              <a:t>&gt;\n"+</a:t>
            </a:r>
          </a:p>
          <a:p>
            <a:r>
              <a:rPr lang="en-GB" sz="1400" dirty="0" smtClean="0"/>
              <a:t>              "#</a:t>
            </a:r>
            <a:r>
              <a:rPr lang="en-GB" sz="1400" dirty="0"/>
              <a:t>include &lt;"+cls.name+"</a:t>
            </a:r>
            <a:r>
              <a:rPr lang="en-GB" sz="1400" dirty="0" err="1"/>
              <a:t>Class.h</a:t>
            </a:r>
            <a:r>
              <a:rPr lang="en-GB" sz="1400" dirty="0"/>
              <a:t>&gt;", false)»</a:t>
            </a:r>
          </a:p>
          <a:p>
            <a:r>
              <a:rPr lang="en-GB" sz="1400" dirty="0" smtClean="0"/>
              <a:t>''‘</a:t>
            </a:r>
          </a:p>
          <a:p>
            <a:endParaRPr lang="en-US" sz="1400" dirty="0"/>
          </a:p>
          <a:p>
            <a:endParaRPr lang="en-US" sz="1400" dirty="0" smtClean="0"/>
          </a:p>
          <a:p>
            <a:r>
              <a:rPr lang="en-US" sz="1400" b="1" u="sng" dirty="0" err="1" smtClean="0"/>
              <a:t>Ot</a:t>
            </a:r>
            <a:r>
              <a:rPr lang="en-US" sz="1400" b="1" u="sng" dirty="0" smtClean="0"/>
              <a:t> in java</a:t>
            </a:r>
          </a:p>
          <a:p>
            <a:endParaRPr lang="en-US" sz="1400" dirty="0" smtClean="0"/>
          </a:p>
          <a:p>
            <a:r>
              <a:rPr lang="en-GB" sz="1400" dirty="0" smtClean="0"/>
              <a:t>public </a:t>
            </a:r>
            <a:r>
              <a:rPr lang="en-GB" sz="1400" dirty="0"/>
              <a:t>String </a:t>
            </a:r>
            <a:r>
              <a:rPr lang="en-GB" sz="1400" dirty="0" err="1"/>
              <a:t>protectedArea</a:t>
            </a:r>
            <a:r>
              <a:rPr lang="en-GB" sz="1400" dirty="0"/>
              <a:t>(</a:t>
            </a:r>
            <a:r>
              <a:rPr lang="en-GB" sz="1400" dirty="0" err="1"/>
              <a:t>PogoDeviceClass</a:t>
            </a:r>
            <a:r>
              <a:rPr lang="en-GB" sz="1400" dirty="0"/>
              <a:t> </a:t>
            </a:r>
            <a:r>
              <a:rPr lang="en-GB" sz="1400" dirty="0" err="1"/>
              <a:t>cls</a:t>
            </a:r>
            <a:r>
              <a:rPr lang="en-GB" sz="1400" dirty="0"/>
              <a:t>, String method, String code, </a:t>
            </a:r>
            <a:r>
              <a:rPr lang="en-GB" sz="1400" dirty="0" err="1"/>
              <a:t>boolean</a:t>
            </a:r>
            <a:r>
              <a:rPr lang="en-GB" sz="1400" dirty="0"/>
              <a:t> comments) {</a:t>
            </a:r>
          </a:p>
          <a:p>
            <a:r>
              <a:rPr lang="en-GB" sz="1400" dirty="0" smtClean="0"/>
              <a:t>      if </a:t>
            </a:r>
            <a:r>
              <a:rPr lang="en-GB" sz="1400" dirty="0"/>
              <a:t>(</a:t>
            </a:r>
            <a:r>
              <a:rPr lang="en-GB" sz="1400" dirty="0" smtClean="0"/>
              <a:t>comments)</a:t>
            </a:r>
          </a:p>
          <a:p>
            <a:r>
              <a:rPr lang="en-GB" sz="1400" dirty="0"/>
              <a:t>	</a:t>
            </a:r>
            <a:r>
              <a:rPr lang="en-GB" sz="1400" dirty="0" smtClean="0"/>
              <a:t>return   </a:t>
            </a:r>
            <a:r>
              <a:rPr lang="en-GB" sz="1400" dirty="0" err="1" smtClean="0"/>
              <a:t>openProtectedArea</a:t>
            </a:r>
            <a:r>
              <a:rPr lang="en-GB" sz="1400" dirty="0" smtClean="0"/>
              <a:t>(</a:t>
            </a:r>
            <a:r>
              <a:rPr lang="en-GB" sz="1400" dirty="0" err="1" smtClean="0"/>
              <a:t>cls</a:t>
            </a:r>
            <a:r>
              <a:rPr lang="en-GB" sz="1400" dirty="0"/>
              <a:t>, method)+ "\n" +</a:t>
            </a:r>
          </a:p>
          <a:p>
            <a:r>
              <a:rPr lang="en-GB" sz="1400" dirty="0"/>
              <a:t>	</a:t>
            </a:r>
            <a:r>
              <a:rPr lang="en-GB" sz="1400" dirty="0" smtClean="0"/>
              <a:t>              "//</a:t>
            </a:r>
            <a:r>
              <a:rPr lang="en-GB" sz="1400" dirty="0"/>
              <a:t>	" + </a:t>
            </a:r>
            <a:r>
              <a:rPr lang="en-GB" sz="1400" dirty="0" err="1"/>
              <a:t>CppStringUtils.comments</a:t>
            </a:r>
            <a:r>
              <a:rPr lang="en-GB" sz="1400" dirty="0"/>
              <a:t>(code, "	//	") + "\n\n" +</a:t>
            </a:r>
          </a:p>
          <a:p>
            <a:r>
              <a:rPr lang="en-GB" sz="1400" dirty="0"/>
              <a:t>	</a:t>
            </a:r>
            <a:r>
              <a:rPr lang="en-GB" sz="1400" dirty="0" smtClean="0"/>
              <a:t>              </a:t>
            </a:r>
            <a:r>
              <a:rPr lang="en-GB" sz="1400" dirty="0" err="1" smtClean="0"/>
              <a:t>closeProtectedArea</a:t>
            </a:r>
            <a:r>
              <a:rPr lang="en-GB" sz="1400" dirty="0" smtClean="0"/>
              <a:t>(</a:t>
            </a:r>
            <a:r>
              <a:rPr lang="en-GB" sz="1400" dirty="0" err="1" smtClean="0"/>
              <a:t>cls</a:t>
            </a:r>
            <a:r>
              <a:rPr lang="en-GB" sz="1400" dirty="0"/>
              <a:t>, method);</a:t>
            </a:r>
          </a:p>
          <a:p>
            <a:r>
              <a:rPr lang="en-GB" sz="1400" dirty="0" smtClean="0"/>
              <a:t>     else</a:t>
            </a:r>
            <a:endParaRPr lang="en-GB" sz="1400" dirty="0"/>
          </a:p>
          <a:p>
            <a:r>
              <a:rPr lang="en-GB" sz="1400" dirty="0"/>
              <a:t>	</a:t>
            </a:r>
            <a:r>
              <a:rPr lang="en-GB" sz="1400" dirty="0" smtClean="0"/>
              <a:t>return  </a:t>
            </a:r>
            <a:r>
              <a:rPr lang="en-GB" sz="1400" dirty="0" err="1" smtClean="0"/>
              <a:t>openProtectedArea</a:t>
            </a:r>
            <a:r>
              <a:rPr lang="en-GB" sz="1400" dirty="0" smtClean="0"/>
              <a:t>(</a:t>
            </a:r>
            <a:r>
              <a:rPr lang="en-GB" sz="1400" dirty="0" err="1" smtClean="0"/>
              <a:t>cls</a:t>
            </a:r>
            <a:r>
              <a:rPr lang="en-GB" sz="1400" dirty="0"/>
              <a:t>, method) +</a:t>
            </a:r>
          </a:p>
          <a:p>
            <a:r>
              <a:rPr lang="en-GB" sz="1400" dirty="0"/>
              <a:t>	</a:t>
            </a:r>
            <a:r>
              <a:rPr lang="en-GB" sz="1400" dirty="0" smtClean="0"/>
              <a:t>             code </a:t>
            </a:r>
            <a:r>
              <a:rPr lang="en-GB" sz="1400" dirty="0"/>
              <a:t>+ "\n\n" +</a:t>
            </a:r>
          </a:p>
          <a:p>
            <a:r>
              <a:rPr lang="en-GB" sz="1400" dirty="0"/>
              <a:t>	</a:t>
            </a:r>
            <a:r>
              <a:rPr lang="en-GB" sz="1400" dirty="0" smtClean="0"/>
              <a:t>             </a:t>
            </a:r>
            <a:r>
              <a:rPr lang="en-GB" sz="1400" dirty="0" err="1" smtClean="0"/>
              <a:t>closeProtectedArea</a:t>
            </a:r>
            <a:r>
              <a:rPr lang="en-GB" sz="1400" dirty="0" smtClean="0"/>
              <a:t>(</a:t>
            </a:r>
            <a:r>
              <a:rPr lang="en-GB" sz="1400" dirty="0" err="1" smtClean="0"/>
              <a:t>cls</a:t>
            </a:r>
            <a:r>
              <a:rPr lang="en-GB" sz="1400" dirty="0"/>
              <a:t>, method);</a:t>
            </a:r>
          </a:p>
          <a:p>
            <a:r>
              <a:rPr lang="en-GB" sz="1400" dirty="0" smtClean="0"/>
              <a:t>}</a:t>
            </a:r>
            <a:endParaRPr lang="en-GB" sz="1400" dirty="0"/>
          </a:p>
          <a:p>
            <a:endParaRPr lang="en-GB" sz="1400" b="1" u="sng" dirty="0"/>
          </a:p>
        </p:txBody>
      </p:sp>
    </p:spTree>
    <p:extLst>
      <p:ext uri="{BB962C8B-B14F-4D97-AF65-F5344CB8AC3E}">
        <p14:creationId xmlns:p14="http://schemas.microsoft.com/office/powerpoint/2010/main" val="3272256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1716-3E5A-4751-AD0D-1C97A670FC73}" type="datetime1">
              <a:rPr lang="en-GB" smtClean="0"/>
              <a:pPr/>
              <a:t>02/12/2020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935B-C326-492F-A1FE-EEA04E964E75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12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3429000" cy="381000"/>
          </a:xfrm>
          <a:noFill/>
        </p:spPr>
        <p:txBody>
          <a:bodyPr/>
          <a:lstStyle/>
          <a:p>
            <a:r>
              <a:rPr lang="en-US" dirty="0" smtClean="0"/>
              <a:t>Pascal </a:t>
            </a:r>
            <a:r>
              <a:rPr lang="en-US" dirty="0" err="1" smtClean="0"/>
              <a:t>Verdier</a:t>
            </a:r>
            <a:endParaRPr lang="en-US" dirty="0" smtClean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GB" sz="2400" b="1" u="sng" dirty="0"/>
              <a:t>Pogo TANGO code </a:t>
            </a:r>
            <a:r>
              <a:rPr lang="en-GB" sz="2400" b="1" u="sng" dirty="0" smtClean="0"/>
              <a:t>generator</a:t>
            </a:r>
            <a:endParaRPr lang="en-GB" sz="24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980728"/>
            <a:ext cx="525658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smtClean="0"/>
              <a:t>Methods written in </a:t>
            </a:r>
            <a:r>
              <a:rPr lang="en-US" sz="1400" b="1" u="sng" dirty="0" err="1" smtClean="0"/>
              <a:t>Xtend</a:t>
            </a:r>
            <a:endParaRPr lang="en-US" sz="1400" b="1" u="sng" dirty="0" smtClean="0"/>
          </a:p>
          <a:p>
            <a:endParaRPr lang="en-US" sz="1400" b="1" u="sng" dirty="0"/>
          </a:p>
          <a:p>
            <a:endParaRPr lang="en-US" sz="1400" b="1" u="sng" dirty="0" smtClean="0"/>
          </a:p>
          <a:p>
            <a:endParaRPr lang="en-US" sz="1400" b="1" u="sng" dirty="0"/>
          </a:p>
          <a:p>
            <a:endParaRPr lang="en-US" sz="1400" b="1" u="sng" dirty="0" smtClean="0"/>
          </a:p>
          <a:p>
            <a:endParaRPr lang="en-US" sz="1400" b="1" u="sng" dirty="0"/>
          </a:p>
          <a:p>
            <a:endParaRPr lang="en-US" sz="1400" b="1" u="sng" dirty="0" smtClean="0"/>
          </a:p>
          <a:p>
            <a:endParaRPr lang="en-US" sz="1400" b="1" u="sng" dirty="0"/>
          </a:p>
          <a:p>
            <a:endParaRPr lang="en-US" sz="1400" b="1" u="sng" dirty="0" smtClean="0"/>
          </a:p>
          <a:p>
            <a:endParaRPr lang="en-US" sz="1400" b="1" u="sng" dirty="0"/>
          </a:p>
          <a:p>
            <a:endParaRPr lang="en-US" sz="1400" b="1" u="sng" dirty="0" smtClean="0"/>
          </a:p>
          <a:p>
            <a:endParaRPr lang="en-US" sz="1400" b="1" u="sng" dirty="0"/>
          </a:p>
          <a:p>
            <a:endParaRPr lang="en-US" sz="1400" b="1" u="sng" dirty="0" smtClean="0"/>
          </a:p>
          <a:p>
            <a:endParaRPr lang="en-US" sz="1400" b="1" u="sng" dirty="0"/>
          </a:p>
          <a:p>
            <a:endParaRPr lang="en-US" sz="1400" b="1" u="sng" dirty="0" smtClean="0"/>
          </a:p>
          <a:p>
            <a:endParaRPr lang="en-US" sz="1400" b="1" u="sng" dirty="0"/>
          </a:p>
          <a:p>
            <a:endParaRPr lang="en-US" sz="1400" b="1" u="sng" dirty="0" smtClean="0"/>
          </a:p>
          <a:p>
            <a:r>
              <a:rPr lang="en-US" sz="1400" b="1" u="sng" dirty="0" err="1" smtClean="0"/>
              <a:t>Xtend</a:t>
            </a:r>
            <a:r>
              <a:rPr lang="en-US" sz="1400" b="1" u="sng" dirty="0" smtClean="0"/>
              <a:t> uses special cotes:</a:t>
            </a:r>
            <a:r>
              <a:rPr lang="en-US" sz="1400" b="1" dirty="0"/>
              <a:t>	 </a:t>
            </a:r>
            <a:r>
              <a:rPr lang="en-US" sz="1400" b="1" dirty="0" smtClean="0"/>
              <a:t>« </a:t>
            </a:r>
            <a:r>
              <a:rPr lang="en-US" sz="1400" dirty="0" err="1" smtClean="0"/>
              <a:t>Xtend</a:t>
            </a:r>
            <a:r>
              <a:rPr lang="en-US" sz="1400" dirty="0"/>
              <a:t> code</a:t>
            </a:r>
            <a:r>
              <a:rPr lang="en-US" sz="1400" b="1" dirty="0"/>
              <a:t> </a:t>
            </a:r>
            <a:r>
              <a:rPr lang="en-US" sz="1400" b="1" dirty="0" smtClean="0"/>
              <a:t>»  </a:t>
            </a:r>
          </a:p>
          <a:p>
            <a:r>
              <a:rPr lang="en-US" sz="1400" dirty="0" smtClean="0"/>
              <a:t>Under Eclipse these cotes are [</a:t>
            </a:r>
            <a:r>
              <a:rPr lang="en-US" sz="1400" b="1" dirty="0" smtClean="0"/>
              <a:t>Ctrl</a:t>
            </a:r>
            <a:r>
              <a:rPr lang="en-US" sz="1400" dirty="0" smtClean="0"/>
              <a:t> + </a:t>
            </a:r>
            <a:r>
              <a:rPr lang="en-US" sz="1400" b="1" dirty="0" smtClean="0"/>
              <a:t>Shift</a:t>
            </a:r>
            <a:r>
              <a:rPr lang="en-US" sz="1400" dirty="0" smtClean="0"/>
              <a:t> + ‘</a:t>
            </a:r>
            <a:r>
              <a:rPr lang="en-US" sz="1400" b="1" dirty="0" smtClean="0"/>
              <a:t>&lt;</a:t>
            </a:r>
            <a:r>
              <a:rPr lang="en-US" sz="1400" dirty="0" smtClean="0"/>
              <a:t>‘ or ‘</a:t>
            </a:r>
            <a:r>
              <a:rPr lang="en-US" sz="1400" b="1" dirty="0" smtClean="0"/>
              <a:t>&gt;</a:t>
            </a:r>
            <a:r>
              <a:rPr lang="en-US" sz="1400" dirty="0" smtClean="0"/>
              <a:t>’]</a:t>
            </a:r>
          </a:p>
          <a:p>
            <a:r>
              <a:rPr lang="en-US" sz="1400" dirty="0" smtClean="0"/>
              <a:t>It seems not possible with </a:t>
            </a:r>
            <a:r>
              <a:rPr lang="en-US" sz="1400" dirty="0" err="1" smtClean="0"/>
              <a:t>Intelli</a:t>
            </a:r>
            <a:r>
              <a:rPr lang="en-US" sz="1400" dirty="0" smtClean="0"/>
              <a:t> </a:t>
            </a:r>
            <a:r>
              <a:rPr lang="en-US" sz="1400" dirty="0" err="1" smtClean="0"/>
              <a:t>JIdea</a:t>
            </a:r>
            <a:r>
              <a:rPr lang="en-US" sz="1400" dirty="0" smtClean="0"/>
              <a:t> except with copy/paste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396551"/>
            <a:ext cx="5105400" cy="277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51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005706"/>
            <a:ext cx="9515400" cy="5159598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en-GB" sz="1600" b="1" u="sng" dirty="0" smtClean="0"/>
              <a:t>Workflow Principle:</a:t>
            </a:r>
          </a:p>
          <a:p>
            <a:pPr marL="457200" lvl="1" indent="0">
              <a:buNone/>
            </a:pPr>
            <a:endParaRPr lang="en-GB" sz="160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1716-3E5A-4751-AD0D-1C97A670FC73}" type="datetime1">
              <a:rPr lang="en-GB" smtClean="0"/>
              <a:pPr/>
              <a:t>07/12/2020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935B-C326-492F-A1FE-EEA04E964E75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12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3429000" cy="381000"/>
          </a:xfrm>
          <a:noFill/>
        </p:spPr>
        <p:txBody>
          <a:bodyPr/>
          <a:lstStyle/>
          <a:p>
            <a:r>
              <a:rPr lang="en-US" dirty="0" smtClean="0"/>
              <a:t>Pascal </a:t>
            </a:r>
            <a:r>
              <a:rPr lang="en-US" dirty="0" err="1" smtClean="0"/>
              <a:t>Verdier</a:t>
            </a:r>
            <a:endParaRPr lang="en-US" dirty="0" smtClean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GB" sz="2400" b="1" u="sng" dirty="0"/>
              <a:t>Pogo TANGO code </a:t>
            </a:r>
            <a:r>
              <a:rPr lang="en-GB" sz="2400" b="1" u="sng" dirty="0" smtClean="0"/>
              <a:t>generator</a:t>
            </a:r>
            <a:endParaRPr lang="en-GB" sz="2400" b="1" u="sng" dirty="0"/>
          </a:p>
        </p:txBody>
      </p:sp>
      <p:sp>
        <p:nvSpPr>
          <p:cNvPr id="10" name="Rectangle 9"/>
          <p:cNvSpPr/>
          <p:nvPr/>
        </p:nvSpPr>
        <p:spPr>
          <a:xfrm>
            <a:off x="5459288" y="1772817"/>
            <a:ext cx="2705000" cy="3581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1520" y="1772816"/>
            <a:ext cx="4827848" cy="3581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56320" y="4162817"/>
            <a:ext cx="1279376" cy="4572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Java  API to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access model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123728" y="3126848"/>
            <a:ext cx="1383231" cy="6084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Code templates </a:t>
            </a:r>
            <a:r>
              <a:rPr lang="en-US" sz="1000" dirty="0" smtClean="0">
                <a:solidFill>
                  <a:schemeClr val="tx1"/>
                </a:solidFill>
              </a:rPr>
              <a:t>with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Xtend</a:t>
            </a:r>
            <a:r>
              <a:rPr lang="en-US" sz="1000" dirty="0" smtClean="0">
                <a:solidFill>
                  <a:schemeClr val="tx1"/>
                </a:solidFill>
              </a:rPr>
              <a:t> for</a:t>
            </a:r>
            <a:endParaRPr lang="en-US" sz="1000" dirty="0" smtClean="0">
              <a:solidFill>
                <a:schemeClr val="tx1"/>
              </a:solidFill>
            </a:endParaRP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C++, </a:t>
            </a:r>
            <a:r>
              <a:rPr lang="en-US" sz="1000" dirty="0" smtClean="0">
                <a:solidFill>
                  <a:schemeClr val="tx1"/>
                </a:solidFill>
              </a:rPr>
              <a:t>java and python</a:t>
            </a:r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15" name="Elbow Connector 14"/>
          <p:cNvCxnSpPr>
            <a:stCxn id="40" idx="2"/>
            <a:endCxn id="14" idx="0"/>
          </p:cNvCxnSpPr>
          <p:nvPr/>
        </p:nvCxnSpPr>
        <p:spPr>
          <a:xfrm rot="16200000" flipH="1">
            <a:off x="1732716" y="2044220"/>
            <a:ext cx="668232" cy="1497024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40" idx="2"/>
          </p:cNvCxnSpPr>
          <p:nvPr/>
        </p:nvCxnSpPr>
        <p:spPr>
          <a:xfrm rot="5400000">
            <a:off x="998827" y="2777317"/>
            <a:ext cx="638194" cy="793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endCxn id="13" idx="0"/>
          </p:cNvCxnSpPr>
          <p:nvPr/>
        </p:nvCxnSpPr>
        <p:spPr>
          <a:xfrm rot="5400000">
            <a:off x="1089720" y="3934217"/>
            <a:ext cx="457200" cy="1588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48"/>
          <p:cNvCxnSpPr>
            <a:stCxn id="14" idx="2"/>
            <a:endCxn id="23" idx="1"/>
          </p:cNvCxnSpPr>
          <p:nvPr/>
        </p:nvCxnSpPr>
        <p:spPr>
          <a:xfrm rot="16200000" flipH="1">
            <a:off x="3774835" y="2775757"/>
            <a:ext cx="1107643" cy="3026624"/>
          </a:xfrm>
          <a:prstGeom prst="bent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48"/>
          <p:cNvCxnSpPr>
            <a:stCxn id="13" idx="2"/>
            <a:endCxn id="23" idx="1"/>
          </p:cNvCxnSpPr>
          <p:nvPr/>
        </p:nvCxnSpPr>
        <p:spPr>
          <a:xfrm rot="16200000" flipH="1">
            <a:off x="3407551" y="2408474"/>
            <a:ext cx="222874" cy="4645960"/>
          </a:xfrm>
          <a:prstGeom prst="bent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20034" y="4588591"/>
            <a:ext cx="1261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Export </a:t>
            </a:r>
            <a:r>
              <a:rPr lang="en-US" sz="1200" dirty="0" smtClean="0"/>
              <a:t>as  jar  </a:t>
            </a:r>
            <a:r>
              <a:rPr lang="en-US" sz="1200" dirty="0" smtClean="0"/>
              <a:t>file</a:t>
            </a:r>
            <a:endParaRPr lang="en-GB" sz="1200" dirty="0"/>
          </a:p>
        </p:txBody>
      </p:sp>
      <p:sp>
        <p:nvSpPr>
          <p:cNvPr id="23" name="Rounded Rectangle 22"/>
          <p:cNvSpPr/>
          <p:nvPr/>
        </p:nvSpPr>
        <p:spPr>
          <a:xfrm>
            <a:off x="5841968" y="4499991"/>
            <a:ext cx="1676400" cy="6858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Jar file with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API, EMF, </a:t>
            </a:r>
            <a:r>
              <a:rPr lang="en-US" sz="1000" dirty="0" err="1" smtClean="0">
                <a:solidFill>
                  <a:schemeClr val="tx1"/>
                </a:solidFill>
              </a:rPr>
              <a:t>oAW</a:t>
            </a:r>
            <a:r>
              <a:rPr lang="en-US" sz="1000" dirty="0" smtClean="0">
                <a:solidFill>
                  <a:schemeClr val="tx1"/>
                </a:solidFill>
              </a:rPr>
              <a:t> classes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and templates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5687888" y="2322238"/>
            <a:ext cx="1981200" cy="8382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Device  Class  Programmer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Using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Graphic  User  Interface</a:t>
            </a:r>
            <a:endParaRPr lang="en-GB" sz="1200" dirty="0">
              <a:solidFill>
                <a:schemeClr val="tx1"/>
              </a:solidFill>
            </a:endParaRPr>
          </a:p>
        </p:txBody>
      </p:sp>
      <p:cxnSp>
        <p:nvCxnSpPr>
          <p:cNvPr id="25" name="Elbow Connector 24"/>
          <p:cNvCxnSpPr>
            <a:stCxn id="24" idx="2"/>
            <a:endCxn id="27" idx="0"/>
          </p:cNvCxnSpPr>
          <p:nvPr/>
        </p:nvCxnSpPr>
        <p:spPr>
          <a:xfrm rot="16200000" flipH="1">
            <a:off x="6458440" y="3380486"/>
            <a:ext cx="441177" cy="108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318320" y="2562617"/>
            <a:ext cx="12081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TANGO designer</a:t>
            </a:r>
            <a:endParaRPr lang="en-GB" sz="1200" dirty="0"/>
          </a:p>
        </p:txBody>
      </p:sp>
      <p:sp>
        <p:nvSpPr>
          <p:cNvPr id="27" name="Rounded Rectangle 26"/>
          <p:cNvSpPr/>
          <p:nvPr/>
        </p:nvSpPr>
        <p:spPr>
          <a:xfrm>
            <a:off x="5917568" y="3601615"/>
            <a:ext cx="1524000" cy="4572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 smtClean="0">
                <a:solidFill>
                  <a:schemeClr val="tx1"/>
                </a:solidFill>
              </a:rPr>
              <a:t>Xmi</a:t>
            </a:r>
            <a:r>
              <a:rPr lang="en-US" sz="1000" dirty="0" smtClean="0">
                <a:solidFill>
                  <a:schemeClr val="tx1"/>
                </a:solidFill>
              </a:rPr>
              <a:t> file defining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Concrete model</a:t>
            </a:r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28" name="Elbow Connector 27"/>
          <p:cNvCxnSpPr>
            <a:stCxn id="27" idx="2"/>
            <a:endCxn id="23" idx="0"/>
          </p:cNvCxnSpPr>
          <p:nvPr/>
        </p:nvCxnSpPr>
        <p:spPr>
          <a:xfrm rot="16200000" flipH="1">
            <a:off x="6459280" y="4279103"/>
            <a:ext cx="441176" cy="60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105"/>
          <p:cNvCxnSpPr>
            <a:stCxn id="27" idx="3"/>
            <a:endCxn id="24" idx="3"/>
          </p:cNvCxnSpPr>
          <p:nvPr/>
        </p:nvCxnSpPr>
        <p:spPr>
          <a:xfrm flipV="1">
            <a:off x="7441568" y="2741338"/>
            <a:ext cx="227520" cy="1088877"/>
          </a:xfrm>
          <a:prstGeom prst="bentConnector3">
            <a:avLst>
              <a:gd name="adj1" fmla="val 200475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7440488" y="5580000"/>
            <a:ext cx="1524000" cy="4572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Source code files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C++, java, python</a:t>
            </a:r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32" name="Elbow Connector 31"/>
          <p:cNvCxnSpPr>
            <a:stCxn id="23" idx="2"/>
            <a:endCxn id="30" idx="1"/>
          </p:cNvCxnSpPr>
          <p:nvPr/>
        </p:nvCxnSpPr>
        <p:spPr>
          <a:xfrm rot="16200000" flipH="1">
            <a:off x="6748924" y="5117035"/>
            <a:ext cx="622809" cy="760320"/>
          </a:xfrm>
          <a:prstGeom prst="bent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385120" y="1772816"/>
            <a:ext cx="18065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dirty="0" err="1"/>
              <a:t>Xtext</a:t>
            </a:r>
            <a:r>
              <a:rPr lang="en-US" sz="1200" u="sng" dirty="0"/>
              <a:t>/</a:t>
            </a:r>
            <a:r>
              <a:rPr lang="en-US" sz="1200" u="sng" dirty="0" err="1"/>
              <a:t>Xtend</a:t>
            </a:r>
            <a:r>
              <a:rPr lang="en-US" sz="1200" u="sng" dirty="0"/>
              <a:t> environment</a:t>
            </a:r>
            <a:endParaRPr lang="en-GB" sz="1200" u="sng" dirty="0"/>
          </a:p>
        </p:txBody>
      </p:sp>
      <p:sp>
        <p:nvSpPr>
          <p:cNvPr id="35" name="TextBox 34"/>
          <p:cNvSpPr txBox="1"/>
          <p:nvPr/>
        </p:nvSpPr>
        <p:spPr>
          <a:xfrm>
            <a:off x="5436056" y="1772816"/>
            <a:ext cx="15842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dirty="0" smtClean="0"/>
              <a:t>Tango Code Generator</a:t>
            </a:r>
            <a:endParaRPr lang="en-GB" sz="1200" u="sng" dirty="0"/>
          </a:p>
        </p:txBody>
      </p:sp>
      <p:sp>
        <p:nvSpPr>
          <p:cNvPr id="39" name="Rounded Rectangle 38"/>
          <p:cNvSpPr/>
          <p:nvPr/>
        </p:nvSpPr>
        <p:spPr>
          <a:xfrm>
            <a:off x="695743" y="3096238"/>
            <a:ext cx="1151657" cy="6096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Defining  </a:t>
            </a:r>
            <a:r>
              <a:rPr lang="en-US" sz="1000" dirty="0" smtClean="0">
                <a:solidFill>
                  <a:schemeClr val="tx1"/>
                </a:solidFill>
              </a:rPr>
              <a:t>TANGO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model grammar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with  </a:t>
            </a:r>
            <a:r>
              <a:rPr lang="en-US" sz="1000" dirty="0" err="1" smtClean="0">
                <a:solidFill>
                  <a:schemeClr val="tx1"/>
                </a:solidFill>
              </a:rPr>
              <a:t>Xtext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403920" y="1925216"/>
            <a:ext cx="1828800" cy="5334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Tango Concept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3689984" y="3140968"/>
            <a:ext cx="1242056" cy="6096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JAVA GUI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displaying model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As a tree</a:t>
            </a:r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55" name="Elbow Connector 54"/>
          <p:cNvCxnSpPr>
            <a:stCxn id="40" idx="2"/>
            <a:endCxn id="46" idx="0"/>
          </p:cNvCxnSpPr>
          <p:nvPr/>
        </p:nvCxnSpPr>
        <p:spPr>
          <a:xfrm rot="16200000" flipH="1">
            <a:off x="2473490" y="1303446"/>
            <a:ext cx="682352" cy="2992692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lbow Connector 48"/>
          <p:cNvCxnSpPr>
            <a:stCxn id="46" idx="2"/>
            <a:endCxn id="23" idx="1"/>
          </p:cNvCxnSpPr>
          <p:nvPr/>
        </p:nvCxnSpPr>
        <p:spPr>
          <a:xfrm rot="16200000" flipH="1">
            <a:off x="4530329" y="3531251"/>
            <a:ext cx="1092323" cy="1530956"/>
          </a:xfrm>
          <a:prstGeom prst="bent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69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1716-3E5A-4751-AD0D-1C97A670FC73}" type="datetime1">
              <a:rPr lang="en-GB" smtClean="0"/>
              <a:pPr/>
              <a:t>02/12/2020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935B-C326-492F-A1FE-EEA04E964E75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12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3429000" cy="381000"/>
          </a:xfrm>
          <a:noFill/>
        </p:spPr>
        <p:txBody>
          <a:bodyPr/>
          <a:lstStyle/>
          <a:p>
            <a:r>
              <a:rPr lang="en-US" dirty="0" smtClean="0"/>
              <a:t>Pascal </a:t>
            </a:r>
            <a:r>
              <a:rPr lang="en-US" dirty="0" err="1" smtClean="0"/>
              <a:t>Verdier</a:t>
            </a:r>
            <a:endParaRPr lang="en-US" dirty="0" smtClean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GB" sz="2400" b="1" u="sng" dirty="0"/>
              <a:t>Pogo TANGO code </a:t>
            </a:r>
            <a:r>
              <a:rPr lang="en-GB" sz="2400" b="1" u="sng" dirty="0" smtClean="0"/>
              <a:t>generator</a:t>
            </a:r>
            <a:endParaRPr lang="en-GB" sz="24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980728"/>
            <a:ext cx="8335167" cy="43704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u="sng" dirty="0" smtClean="0"/>
              <a:t>Java GUI:</a:t>
            </a:r>
          </a:p>
          <a:p>
            <a:r>
              <a:rPr lang="en-US" sz="1400" dirty="0" smtClean="0"/>
              <a:t>The java GUI, loads a </a:t>
            </a:r>
            <a:r>
              <a:rPr lang="en-US" sz="1400" dirty="0" err="1" smtClean="0"/>
              <a:t>xmi</a:t>
            </a:r>
            <a:r>
              <a:rPr lang="en-US" sz="1400" dirty="0" smtClean="0"/>
              <a:t> file as </a:t>
            </a:r>
            <a:r>
              <a:rPr lang="en-US" sz="1400" dirty="0"/>
              <a:t>a </a:t>
            </a:r>
            <a:r>
              <a:rPr lang="en-US" sz="1400" b="1" dirty="0" err="1" smtClean="0"/>
              <a:t>PogoDeviceClass</a:t>
            </a:r>
            <a:r>
              <a:rPr lang="en-US" sz="1400" b="1" dirty="0" smtClean="0"/>
              <a:t> </a:t>
            </a:r>
            <a:r>
              <a:rPr lang="en-US" sz="1400" dirty="0" smtClean="0"/>
              <a:t>object (OAWutils.java) as defined in </a:t>
            </a:r>
          </a:p>
          <a:p>
            <a:r>
              <a:rPr lang="en-US" sz="1400" dirty="0" err="1" smtClean="0"/>
              <a:t>PogoDsl.xtext</a:t>
            </a:r>
            <a:r>
              <a:rPr lang="en-US" sz="1400" dirty="0" smtClean="0"/>
              <a:t> file</a:t>
            </a:r>
          </a:p>
          <a:p>
            <a:endParaRPr lang="en-US" sz="1400" dirty="0" smtClean="0"/>
          </a:p>
          <a:p>
            <a:r>
              <a:rPr lang="en-GB" sz="1000" dirty="0" err="1"/>
              <a:t>PogoDeviceClass</a:t>
            </a:r>
            <a:r>
              <a:rPr lang="en-GB" sz="1000" dirty="0"/>
              <a:t>:</a:t>
            </a:r>
          </a:p>
          <a:p>
            <a:r>
              <a:rPr lang="en-GB" sz="1000" dirty="0"/>
              <a:t>     "</a:t>
            </a:r>
            <a:r>
              <a:rPr lang="en-GB" sz="1000" dirty="0" err="1"/>
              <a:t>deviceclass</a:t>
            </a:r>
            <a:r>
              <a:rPr lang="en-GB" sz="1000" dirty="0"/>
              <a:t>" name=ID (</a:t>
            </a:r>
            <a:r>
              <a:rPr lang="en-GB" sz="1000" dirty="0" err="1"/>
              <a:t>isAbstract</a:t>
            </a:r>
            <a:r>
              <a:rPr lang="en-GB" sz="1000" dirty="0"/>
              <a:t>?="abstract")? ("extends" </a:t>
            </a:r>
            <a:r>
              <a:rPr lang="en-GB" sz="1000" dirty="0" err="1"/>
              <a:t>baseClass</a:t>
            </a:r>
            <a:r>
              <a:rPr lang="en-GB" sz="1000" dirty="0"/>
              <a:t>=[</a:t>
            </a:r>
            <a:r>
              <a:rPr lang="en-GB" sz="1000" dirty="0" err="1"/>
              <a:t>PogoDeviceClass</a:t>
            </a:r>
            <a:r>
              <a:rPr lang="en-GB" sz="1000" dirty="0"/>
              <a:t>])?</a:t>
            </a:r>
          </a:p>
          <a:p>
            <a:r>
              <a:rPr lang="en-GB" sz="1000" dirty="0"/>
              <a:t>    "{"</a:t>
            </a:r>
          </a:p>
          <a:p>
            <a:r>
              <a:rPr lang="en-GB" sz="1000" dirty="0" smtClean="0"/>
              <a:t>            </a:t>
            </a:r>
            <a:r>
              <a:rPr lang="en-GB" sz="1000" dirty="0" err="1" smtClean="0"/>
              <a:t>pogoRevision</a:t>
            </a:r>
            <a:r>
              <a:rPr lang="en-GB" sz="1000" dirty="0" smtClean="0"/>
              <a:t> </a:t>
            </a:r>
            <a:r>
              <a:rPr lang="en-GB" sz="1000" dirty="0"/>
              <a:t>= ID		</a:t>
            </a:r>
            <a:r>
              <a:rPr lang="en-GB" sz="1000" dirty="0" smtClean="0"/>
              <a:t>// </a:t>
            </a:r>
            <a:r>
              <a:rPr lang="en-GB" sz="1000" dirty="0"/>
              <a:t>To check Pogo revision when </a:t>
            </a:r>
            <a:r>
              <a:rPr lang="en-GB" sz="1000" dirty="0" err="1"/>
              <a:t>xmi</a:t>
            </a:r>
            <a:r>
              <a:rPr lang="en-GB" sz="1000" dirty="0"/>
              <a:t> has been created</a:t>
            </a:r>
          </a:p>
          <a:p>
            <a:r>
              <a:rPr lang="en-GB" sz="1000" dirty="0" smtClean="0"/>
              <a:t>            institute </a:t>
            </a:r>
            <a:r>
              <a:rPr lang="en-GB" sz="1000" dirty="0"/>
              <a:t>= ID		</a:t>
            </a:r>
            <a:r>
              <a:rPr lang="en-GB" sz="1000" dirty="0" smtClean="0"/>
              <a:t>// </a:t>
            </a:r>
            <a:r>
              <a:rPr lang="en-GB" sz="1000" dirty="0"/>
              <a:t>For future specific features </a:t>
            </a:r>
          </a:p>
          <a:p>
            <a:r>
              <a:rPr lang="en-GB" sz="1000" dirty="0" smtClean="0"/>
              <a:t>            "</a:t>
            </a:r>
            <a:r>
              <a:rPr lang="en-GB" sz="1000" dirty="0"/>
              <a:t>description:"		</a:t>
            </a:r>
            <a:r>
              <a:rPr lang="en-GB" sz="1000" dirty="0" smtClean="0"/>
              <a:t>// </a:t>
            </a:r>
            <a:r>
              <a:rPr lang="en-GB" sz="1000" dirty="0"/>
              <a:t>Class information</a:t>
            </a:r>
          </a:p>
          <a:p>
            <a:r>
              <a:rPr lang="en-GB" sz="1000" dirty="0"/>
              <a:t>	(description=</a:t>
            </a:r>
            <a:r>
              <a:rPr lang="en-GB" sz="1000" dirty="0" err="1"/>
              <a:t>ClassDescription</a:t>
            </a:r>
            <a:r>
              <a:rPr lang="en-GB" sz="1000" dirty="0" smtClean="0"/>
              <a:t>)</a:t>
            </a:r>
          </a:p>
          <a:p>
            <a:r>
              <a:rPr lang="en-GB" sz="1000" dirty="0" smtClean="0"/>
              <a:t>           "</a:t>
            </a:r>
            <a:r>
              <a:rPr lang="en-GB" sz="1000" dirty="0" err="1" smtClean="0"/>
              <a:t>classProperties</a:t>
            </a:r>
            <a:r>
              <a:rPr lang="en-GB" sz="1000" dirty="0" smtClean="0"/>
              <a:t>:"		// Class property list</a:t>
            </a:r>
          </a:p>
          <a:p>
            <a:r>
              <a:rPr lang="en-GB" sz="1000" dirty="0"/>
              <a:t>	(</a:t>
            </a:r>
            <a:r>
              <a:rPr lang="en-GB" sz="1000" dirty="0" err="1"/>
              <a:t>classProperties</a:t>
            </a:r>
            <a:r>
              <a:rPr lang="en-GB" sz="1000" dirty="0"/>
              <a:t>+=Property</a:t>
            </a:r>
            <a:r>
              <a:rPr lang="en-GB" sz="1000" dirty="0" smtClean="0"/>
              <a:t>)*</a:t>
            </a:r>
          </a:p>
          <a:p>
            <a:r>
              <a:rPr lang="en-US" sz="1000" dirty="0" smtClean="0"/>
              <a:t>           - - - - - - -</a:t>
            </a:r>
          </a:p>
          <a:p>
            <a:endParaRPr lang="en-US" sz="1000" b="1" dirty="0"/>
          </a:p>
          <a:p>
            <a:endParaRPr lang="en-US" sz="1400" dirty="0" smtClean="0"/>
          </a:p>
          <a:p>
            <a:r>
              <a:rPr lang="en-US" sz="1400" dirty="0" smtClean="0"/>
              <a:t>And convert it in a </a:t>
            </a:r>
            <a:r>
              <a:rPr lang="en-US" sz="1400" b="1" dirty="0" err="1" smtClean="0"/>
              <a:t>DeviceClass</a:t>
            </a:r>
            <a:r>
              <a:rPr lang="en-US" sz="1400" dirty="0" smtClean="0"/>
              <a:t> object to be used during design.</a:t>
            </a:r>
          </a:p>
          <a:p>
            <a:endParaRPr lang="en-US" sz="1400" dirty="0" smtClean="0"/>
          </a:p>
          <a:p>
            <a:r>
              <a:rPr lang="en-US" sz="1400" dirty="0" smtClean="0"/>
              <a:t>When Generate option is clicked, a new </a:t>
            </a:r>
            <a:r>
              <a:rPr lang="en-US" sz="1400" b="1" dirty="0" err="1" smtClean="0"/>
              <a:t>DeviceClass</a:t>
            </a:r>
            <a:r>
              <a:rPr lang="en-US" sz="1400" dirty="0"/>
              <a:t> </a:t>
            </a:r>
            <a:r>
              <a:rPr lang="en-US" sz="1400" dirty="0" smtClean="0"/>
              <a:t>object is build from the tree, converted in </a:t>
            </a:r>
            <a:r>
              <a:rPr lang="en-US" sz="1400" b="1" dirty="0" err="1" smtClean="0"/>
              <a:t>PogoDeviceClass</a:t>
            </a:r>
            <a:endParaRPr lang="en-US" sz="1400" b="1" dirty="0" smtClean="0"/>
          </a:p>
          <a:p>
            <a:r>
              <a:rPr lang="en-US" sz="1400" dirty="0" smtClean="0"/>
              <a:t>object passed to OAWutils.java file </a:t>
            </a:r>
            <a:r>
              <a:rPr lang="en-US" sz="1400" dirty="0"/>
              <a:t>to be saved in a </a:t>
            </a:r>
            <a:r>
              <a:rPr lang="en-US" sz="1400" dirty="0" err="1"/>
              <a:t>xmi</a:t>
            </a:r>
            <a:r>
              <a:rPr lang="en-US" sz="1400" dirty="0"/>
              <a:t> file (and generate code if requested). </a:t>
            </a:r>
            <a:endParaRPr lang="en-US" sz="1400" dirty="0" smtClean="0"/>
          </a:p>
          <a:p>
            <a:endParaRPr lang="en-US" sz="1400" dirty="0"/>
          </a:p>
          <a:p>
            <a:r>
              <a:rPr lang="en-US" sz="1400" dirty="0" smtClean="0"/>
              <a:t>For compatibility reasons, few methods modify the </a:t>
            </a:r>
            <a:r>
              <a:rPr lang="en-US" sz="1400" dirty="0" err="1" smtClean="0"/>
              <a:t>xmi</a:t>
            </a:r>
            <a:r>
              <a:rPr lang="en-US" sz="1400" dirty="0" smtClean="0"/>
              <a:t> </a:t>
            </a:r>
            <a:r>
              <a:rPr lang="en-US" sz="1400" dirty="0"/>
              <a:t>file </a:t>
            </a:r>
            <a:r>
              <a:rPr lang="en-US" sz="1400" dirty="0" smtClean="0"/>
              <a:t>content just before load.</a:t>
            </a:r>
          </a:p>
          <a:p>
            <a:r>
              <a:rPr lang="en-US" sz="1400" dirty="0"/>
              <a:t>A</a:t>
            </a:r>
            <a:r>
              <a:rPr lang="en-US" sz="1400" dirty="0" smtClean="0"/>
              <a:t>nd just before code generation</a:t>
            </a:r>
          </a:p>
        </p:txBody>
      </p:sp>
    </p:spTree>
    <p:extLst>
      <p:ext uri="{BB962C8B-B14F-4D97-AF65-F5344CB8AC3E}">
        <p14:creationId xmlns:p14="http://schemas.microsoft.com/office/powerpoint/2010/main" val="725765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1716-3E5A-4751-AD0D-1C97A670FC73}" type="datetime1">
              <a:rPr lang="en-GB" smtClean="0"/>
              <a:pPr/>
              <a:t>02/12/2020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935B-C326-492F-A1FE-EEA04E964E75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12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3429000" cy="381000"/>
          </a:xfrm>
          <a:noFill/>
        </p:spPr>
        <p:txBody>
          <a:bodyPr/>
          <a:lstStyle/>
          <a:p>
            <a:r>
              <a:rPr lang="en-US" dirty="0" smtClean="0"/>
              <a:t>Pascal </a:t>
            </a:r>
            <a:r>
              <a:rPr lang="en-US" dirty="0" err="1" smtClean="0"/>
              <a:t>Verdier</a:t>
            </a:r>
            <a:endParaRPr lang="en-US" dirty="0" smtClean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GB" sz="2400" b="1" u="sng" dirty="0"/>
              <a:t>Pogo TANGO code </a:t>
            </a:r>
            <a:r>
              <a:rPr lang="en-GB" sz="2400" b="1" u="sng" dirty="0" smtClean="0"/>
              <a:t>generator</a:t>
            </a:r>
            <a:endParaRPr lang="en-GB" sz="24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980728"/>
            <a:ext cx="7416824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smtClean="0"/>
              <a:t>Remarks about Protected Regions(PR):</a:t>
            </a:r>
          </a:p>
          <a:p>
            <a:r>
              <a:rPr lang="en-US" sz="1400" dirty="0" smtClean="0"/>
              <a:t>The PRs are fully managed the lib package.</a:t>
            </a:r>
          </a:p>
          <a:p>
            <a:r>
              <a:rPr lang="en-US" sz="1400" dirty="0" smtClean="0"/>
              <a:t>Each PR needs to have a </a:t>
            </a:r>
            <a:r>
              <a:rPr lang="en-US" sz="1400" b="1" dirty="0" smtClean="0"/>
              <a:t>unique</a:t>
            </a:r>
            <a:r>
              <a:rPr lang="en-US" sz="1400" dirty="0" smtClean="0"/>
              <a:t> name. It is build using class name, method name and/or usage.</a:t>
            </a:r>
          </a:p>
          <a:p>
            <a:r>
              <a:rPr lang="en-US" sz="1400" dirty="0" smtClean="0"/>
              <a:t>i.e.</a:t>
            </a:r>
          </a:p>
          <a:p>
            <a:r>
              <a:rPr lang="en-GB" sz="1200" dirty="0" smtClean="0"/>
              <a:t>      </a:t>
            </a:r>
            <a:r>
              <a:rPr lang="en-GB" sz="1200" dirty="0" smtClean="0">
                <a:solidFill>
                  <a:srgbClr val="0070C0"/>
                </a:solidFill>
              </a:rPr>
              <a:t>/*----- </a:t>
            </a:r>
            <a:r>
              <a:rPr lang="en-GB" sz="1200" dirty="0">
                <a:solidFill>
                  <a:srgbClr val="0070C0"/>
                </a:solidFill>
              </a:rPr>
              <a:t>PROTECTED REGION ID(</a:t>
            </a:r>
            <a:r>
              <a:rPr lang="en-GB" sz="1200" b="1" dirty="0">
                <a:solidFill>
                  <a:srgbClr val="0070C0"/>
                </a:solidFill>
              </a:rPr>
              <a:t>Starter::</a:t>
            </a:r>
            <a:r>
              <a:rPr lang="en-GB" sz="1200" b="1" dirty="0" err="1">
                <a:solidFill>
                  <a:srgbClr val="0070C0"/>
                </a:solidFill>
              </a:rPr>
              <a:t>reset_statistics</a:t>
            </a:r>
            <a:r>
              <a:rPr lang="en-GB" sz="1200" dirty="0">
                <a:solidFill>
                  <a:srgbClr val="0070C0"/>
                </a:solidFill>
              </a:rPr>
              <a:t>) ENABLED START </a:t>
            </a:r>
            <a:r>
              <a:rPr lang="en-GB" sz="1200" dirty="0" smtClean="0">
                <a:solidFill>
                  <a:srgbClr val="0070C0"/>
                </a:solidFill>
              </a:rPr>
              <a:t>-----*/</a:t>
            </a:r>
          </a:p>
          <a:p>
            <a:r>
              <a:rPr lang="en-US" sz="1200" dirty="0" smtClean="0"/>
              <a:t>	</a:t>
            </a:r>
            <a:r>
              <a:rPr lang="en-US" sz="1200" dirty="0" err="1" smtClean="0"/>
              <a:t>Bla</a:t>
            </a:r>
            <a:r>
              <a:rPr lang="en-US" sz="1200" dirty="0" smtClean="0"/>
              <a:t> </a:t>
            </a:r>
            <a:r>
              <a:rPr lang="en-US" sz="1200" dirty="0" err="1" smtClean="0"/>
              <a:t>bla</a:t>
            </a:r>
            <a:r>
              <a:rPr lang="en-US" sz="1200" dirty="0" smtClean="0"/>
              <a:t> </a:t>
            </a:r>
            <a:r>
              <a:rPr lang="en-US" sz="1200" dirty="0" err="1" smtClean="0"/>
              <a:t>bla</a:t>
            </a:r>
            <a:r>
              <a:rPr lang="en-US" sz="1200" dirty="0" smtClean="0"/>
              <a:t>….</a:t>
            </a:r>
            <a:endParaRPr lang="en-US" sz="1200" dirty="0"/>
          </a:p>
          <a:p>
            <a:r>
              <a:rPr lang="en-GB" sz="1200" dirty="0" smtClean="0">
                <a:solidFill>
                  <a:srgbClr val="0070C0"/>
                </a:solidFill>
              </a:rPr>
              <a:t>     </a:t>
            </a:r>
            <a:r>
              <a:rPr lang="en-GB" sz="1200" dirty="0">
                <a:solidFill>
                  <a:srgbClr val="0070C0"/>
                </a:solidFill>
              </a:rPr>
              <a:t>/*----- PROTECTED REGION END -----*/	//	Starter::</a:t>
            </a:r>
            <a:r>
              <a:rPr lang="en-GB" sz="1200" dirty="0" err="1">
                <a:solidFill>
                  <a:srgbClr val="0070C0"/>
                </a:solidFill>
              </a:rPr>
              <a:t>reset_statistics</a:t>
            </a:r>
            <a:endParaRPr lang="en-GB" sz="1200" dirty="0">
              <a:solidFill>
                <a:srgbClr val="0070C0"/>
              </a:solidFill>
            </a:endParaRPr>
          </a:p>
          <a:p>
            <a:endParaRPr lang="en-US" sz="1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23528" y="3194973"/>
            <a:ext cx="8037200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But: </a:t>
            </a:r>
            <a:r>
              <a:rPr lang="en-US" sz="1400" dirty="0" smtClean="0"/>
              <a:t> </a:t>
            </a:r>
            <a:r>
              <a:rPr lang="en-US" sz="1400" smtClean="0"/>
              <a:t>if a </a:t>
            </a:r>
            <a:r>
              <a:rPr lang="en-US" sz="1400" dirty="0" smtClean="0"/>
              <a:t>command name has changed, the execution method name will change too.</a:t>
            </a:r>
          </a:p>
          <a:p>
            <a:endParaRPr lang="en-GB" sz="1400" dirty="0" smtClean="0"/>
          </a:p>
          <a:p>
            <a:r>
              <a:rPr lang="en-GB" sz="1400" dirty="0" smtClean="0"/>
              <a:t>Consequently, the PR name change too.</a:t>
            </a:r>
          </a:p>
          <a:p>
            <a:r>
              <a:rPr lang="en-GB" sz="1400" dirty="0" err="1" smtClean="0"/>
              <a:t>Xtend</a:t>
            </a:r>
            <a:r>
              <a:rPr lang="en-GB" sz="1400" dirty="0" smtClean="0"/>
              <a:t> cannot recognise it and the protected code is lost.</a:t>
            </a:r>
          </a:p>
          <a:p>
            <a:endParaRPr lang="en-US" sz="1400" dirty="0" smtClean="0"/>
          </a:p>
          <a:p>
            <a:r>
              <a:rPr lang="en-US" sz="1400" dirty="0" smtClean="0"/>
              <a:t>To avoid it, when an object name change, the old and new names are added in a list to get code from old PR</a:t>
            </a:r>
          </a:p>
          <a:p>
            <a:r>
              <a:rPr lang="en-US" sz="1400" dirty="0" smtClean="0"/>
              <a:t>before code generation and reinjected in PR with new name after.</a:t>
            </a:r>
          </a:p>
        </p:txBody>
      </p:sp>
    </p:spTree>
    <p:extLst>
      <p:ext uri="{BB962C8B-B14F-4D97-AF65-F5344CB8AC3E}">
        <p14:creationId xmlns:p14="http://schemas.microsoft.com/office/powerpoint/2010/main" val="3650441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51520" y="1005706"/>
            <a:ext cx="8640960" cy="5159598"/>
          </a:xfrm>
        </p:spPr>
        <p:txBody>
          <a:bodyPr>
            <a:noAutofit/>
          </a:bodyPr>
          <a:lstStyle/>
          <a:p>
            <a:r>
              <a:rPr lang="en-US" sz="1600" b="1" dirty="0" smtClean="0"/>
              <a:t>A programmer point of view. Not a user point of view </a:t>
            </a:r>
          </a:p>
          <a:p>
            <a:r>
              <a:rPr lang="en-US" sz="1600" b="1" dirty="0" smtClean="0"/>
              <a:t>Brief history:</a:t>
            </a:r>
            <a:endParaRPr lang="en-GB" sz="1600" b="1" dirty="0" smtClean="0"/>
          </a:p>
          <a:p>
            <a:pPr lvl="1"/>
            <a:r>
              <a:rPr lang="en-GB" sz="1400" dirty="0" smtClean="0"/>
              <a:t>Pogo </a:t>
            </a:r>
            <a:r>
              <a:rPr lang="en-GB" sz="1400" dirty="0"/>
              <a:t>is a java TANGO device class </a:t>
            </a:r>
            <a:r>
              <a:rPr lang="en-GB" sz="1400" dirty="0" smtClean="0"/>
              <a:t>generator. It </a:t>
            </a:r>
            <a:r>
              <a:rPr lang="en-GB" sz="1400" dirty="0"/>
              <a:t>is able to generate C++, Java and Python code.</a:t>
            </a:r>
          </a:p>
          <a:p>
            <a:pPr lvl="1"/>
            <a:r>
              <a:rPr lang="en-GB" sz="1400" dirty="0"/>
              <a:t>It has been started to be written in 2000 using its own code parsing until </a:t>
            </a:r>
            <a:r>
              <a:rPr lang="en-GB" sz="1400" dirty="0" smtClean="0"/>
              <a:t>Pogo-6.2.5a</a:t>
            </a:r>
            <a:endParaRPr lang="en-GB" sz="1400" dirty="0"/>
          </a:p>
          <a:p>
            <a:pPr lvl="1"/>
            <a:r>
              <a:rPr lang="en-GB" sz="1400" dirty="0"/>
              <a:t>From Pogo-7.0.0, it has been re written completely with Eclipse plugin </a:t>
            </a:r>
            <a:r>
              <a:rPr lang="en-GB" sz="1400" i="1" dirty="0" err="1"/>
              <a:t>OpenArchitectureWare</a:t>
            </a:r>
            <a:r>
              <a:rPr lang="en-GB" sz="1400" dirty="0"/>
              <a:t> (OAW) </a:t>
            </a:r>
            <a:r>
              <a:rPr lang="en-GB" sz="1400" dirty="0" smtClean="0"/>
              <a:t>based </a:t>
            </a:r>
            <a:r>
              <a:rPr lang="en-GB" sz="1400" dirty="0"/>
              <a:t>on </a:t>
            </a:r>
            <a:r>
              <a:rPr lang="en-GB" sz="1400" b="1" i="1" dirty="0" err="1"/>
              <a:t>Xtext</a:t>
            </a:r>
            <a:r>
              <a:rPr lang="en-GB" sz="1400" dirty="0"/>
              <a:t> to defined  project and </a:t>
            </a:r>
            <a:r>
              <a:rPr lang="en-GB" sz="1400" b="1" i="1" dirty="0" err="1"/>
              <a:t>Xpand</a:t>
            </a:r>
            <a:r>
              <a:rPr lang="en-GB" sz="1400" dirty="0"/>
              <a:t> to generate code.</a:t>
            </a:r>
          </a:p>
          <a:p>
            <a:pPr lvl="1"/>
            <a:r>
              <a:rPr lang="en-GB" sz="1400" dirty="0"/>
              <a:t>Until Pogo-8.1.0, it </a:t>
            </a:r>
            <a:r>
              <a:rPr lang="en-GB" sz="1400" dirty="0" smtClean="0"/>
              <a:t>uses </a:t>
            </a:r>
            <a:r>
              <a:rPr lang="en-GB" sz="1400" b="1" i="1" dirty="0" err="1" smtClean="0"/>
              <a:t>Xtend</a:t>
            </a:r>
            <a:r>
              <a:rPr lang="en-GB" sz="1400" dirty="0" smtClean="0"/>
              <a:t> </a:t>
            </a:r>
            <a:r>
              <a:rPr lang="en-GB" sz="1400" dirty="0"/>
              <a:t>to generate code.</a:t>
            </a:r>
          </a:p>
          <a:p>
            <a:pPr lvl="1"/>
            <a:r>
              <a:rPr lang="en-GB" sz="1400" dirty="0"/>
              <a:t>Until Pogo-9.5.0, it has been ported to Maven </a:t>
            </a:r>
            <a:r>
              <a:rPr lang="en-GB" sz="1400" dirty="0" smtClean="0"/>
              <a:t>and IntelliJ Idea (Thanks </a:t>
            </a:r>
            <a:r>
              <a:rPr lang="en-GB" sz="1400" dirty="0"/>
              <a:t>to Igor</a:t>
            </a:r>
            <a:r>
              <a:rPr lang="en-GB" sz="1400" dirty="0" smtClean="0"/>
              <a:t>).</a:t>
            </a:r>
          </a:p>
          <a:p>
            <a:pPr lvl="1"/>
            <a:r>
              <a:rPr lang="en-US" sz="1400" dirty="0" smtClean="0"/>
              <a:t>Last distributed release is 9.6.31 (Java 8) </a:t>
            </a:r>
          </a:p>
          <a:p>
            <a:pPr lvl="1"/>
            <a:r>
              <a:rPr lang="en-US" sz="1400" dirty="0" smtClean="0"/>
              <a:t>Last release 9.7.2 (Java 11 Thanks to Damien)</a:t>
            </a:r>
            <a:endParaRPr lang="en-GB" sz="1400" dirty="0"/>
          </a:p>
          <a:p>
            <a:pPr lvl="1"/>
            <a:endParaRPr lang="en-GB" sz="1600" dirty="0"/>
          </a:p>
          <a:p>
            <a:r>
              <a:rPr lang="en-GB" sz="1600" b="1" dirty="0" smtClean="0"/>
              <a:t>Wikipedia</a:t>
            </a:r>
            <a:r>
              <a:rPr lang="en-GB" sz="1600" b="1" dirty="0"/>
              <a:t>:</a:t>
            </a:r>
            <a:endParaRPr lang="en-GB" sz="1600" dirty="0"/>
          </a:p>
          <a:p>
            <a:pPr lvl="1"/>
            <a:r>
              <a:rPr lang="en-GB" sz="1400" b="1" i="1" dirty="0" err="1"/>
              <a:t>Xtext</a:t>
            </a:r>
            <a:r>
              <a:rPr lang="en-GB" sz="1400" b="1" i="1" dirty="0"/>
              <a:t> </a:t>
            </a:r>
            <a:r>
              <a:rPr lang="en-GB" sz="1400" dirty="0"/>
              <a:t>is an open-source software framework for developing programming languages and domain-specific languages (</a:t>
            </a:r>
            <a:r>
              <a:rPr lang="en-GB" sz="1400" dirty="0" smtClean="0"/>
              <a:t>DSL:  computer language specialized </a:t>
            </a:r>
            <a:r>
              <a:rPr lang="en-GB" sz="1400" dirty="0"/>
              <a:t>to a particular application </a:t>
            </a:r>
            <a:r>
              <a:rPr lang="en-GB" sz="1400" dirty="0" smtClean="0"/>
              <a:t>domain).</a:t>
            </a:r>
            <a:endParaRPr lang="en-GB" sz="1400" dirty="0"/>
          </a:p>
          <a:p>
            <a:pPr lvl="1"/>
            <a:r>
              <a:rPr lang="en-GB" sz="1400" b="1" i="1" dirty="0" err="1"/>
              <a:t>Xtend</a:t>
            </a:r>
            <a:r>
              <a:rPr lang="en-GB" sz="1400" b="1" i="1" dirty="0"/>
              <a:t> </a:t>
            </a:r>
            <a:r>
              <a:rPr lang="en-GB" sz="1400" dirty="0"/>
              <a:t>is a general-purpose high-level programming language for the Java Virtual Machine. </a:t>
            </a:r>
          </a:p>
          <a:p>
            <a:pPr marL="457200" lvl="1" indent="0">
              <a:buNone/>
            </a:pPr>
            <a:endParaRPr lang="en-GB" sz="1600" dirty="0"/>
          </a:p>
          <a:p>
            <a:r>
              <a:rPr lang="en-GB" sz="1600" b="1" dirty="0"/>
              <a:t>Remark:</a:t>
            </a:r>
            <a:endParaRPr lang="en-GB" sz="1600" dirty="0"/>
          </a:p>
          <a:p>
            <a:pPr marL="0" indent="0">
              <a:buNone/>
            </a:pPr>
            <a:r>
              <a:rPr lang="en-GB" sz="1600" dirty="0"/>
              <a:t> </a:t>
            </a:r>
            <a:r>
              <a:rPr lang="en-GB" sz="1600" dirty="0" smtClean="0"/>
              <a:t>      </a:t>
            </a:r>
            <a:r>
              <a:rPr lang="en-GB" sz="1400" dirty="0" smtClean="0"/>
              <a:t>I </a:t>
            </a:r>
            <a:r>
              <a:rPr lang="en-GB" sz="1400" dirty="0"/>
              <a:t>did not manage Python code. It has been managed by Sebastien from </a:t>
            </a:r>
            <a:r>
              <a:rPr lang="en-GB" sz="1400" dirty="0" err="1"/>
              <a:t>Nexeya</a:t>
            </a:r>
            <a:r>
              <a:rPr lang="en-GB" sz="1400" dirty="0" smtClean="0"/>
              <a:t>.</a:t>
            </a:r>
            <a:endParaRPr lang="en-GB" sz="140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1716-3E5A-4751-AD0D-1C97A670FC73}" type="datetime1">
              <a:rPr lang="en-GB" smtClean="0"/>
              <a:pPr/>
              <a:t>14/12/2020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935B-C326-492F-A1FE-EEA04E964E75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12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3429000" cy="381000"/>
          </a:xfrm>
          <a:noFill/>
        </p:spPr>
        <p:txBody>
          <a:bodyPr/>
          <a:lstStyle/>
          <a:p>
            <a:r>
              <a:rPr lang="en-US" dirty="0" smtClean="0"/>
              <a:t>Pascal </a:t>
            </a:r>
            <a:r>
              <a:rPr lang="en-US" dirty="0" err="1" smtClean="0"/>
              <a:t>Verdier</a:t>
            </a:r>
            <a:endParaRPr lang="en-US" dirty="0" smtClean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GB" sz="2400" b="1" u="sng" dirty="0"/>
              <a:t>Pogo TANGO code </a:t>
            </a:r>
            <a:r>
              <a:rPr lang="en-GB" sz="2400" b="1" u="sng" dirty="0" smtClean="0"/>
              <a:t>generator</a:t>
            </a:r>
            <a:endParaRPr lang="en-GB" sz="24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GB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r>
              <a:rPr lang="en-US" dirty="0" smtClean="0"/>
              <a:t>?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B24D1-611A-4D71-A061-861B078DF6C1}" type="datetime1">
              <a:rPr lang="en-GB" smtClean="0"/>
              <a:pPr/>
              <a:t>30/11/2020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935B-C326-492F-A1FE-EEA04E964E75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3429000" cy="381000"/>
          </a:xfrm>
          <a:noFill/>
        </p:spPr>
        <p:txBody>
          <a:bodyPr/>
          <a:lstStyle/>
          <a:p>
            <a:r>
              <a:rPr lang="en-US" dirty="0" smtClean="0"/>
              <a:t>Pascal </a:t>
            </a:r>
            <a:r>
              <a:rPr lang="en-US" dirty="0" err="1" smtClean="0"/>
              <a:t>Verdier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005706"/>
            <a:ext cx="9515400" cy="5159598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en-GB" sz="1600" b="1" u="sng" dirty="0" smtClean="0"/>
              <a:t>Workflow Principle:</a:t>
            </a:r>
          </a:p>
          <a:p>
            <a:pPr marL="457200" lvl="1" indent="0">
              <a:buNone/>
            </a:pPr>
            <a:endParaRPr lang="en-GB" sz="160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1716-3E5A-4751-AD0D-1C97A670FC73}" type="datetime1">
              <a:rPr lang="en-GB" smtClean="0"/>
              <a:pPr/>
              <a:t>14/12/2020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935B-C326-492F-A1FE-EEA04E964E75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12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3429000" cy="381000"/>
          </a:xfrm>
          <a:noFill/>
        </p:spPr>
        <p:txBody>
          <a:bodyPr/>
          <a:lstStyle/>
          <a:p>
            <a:r>
              <a:rPr lang="en-US" dirty="0" smtClean="0"/>
              <a:t>Pascal </a:t>
            </a:r>
            <a:r>
              <a:rPr lang="en-US" dirty="0" err="1" smtClean="0"/>
              <a:t>Verdier</a:t>
            </a:r>
            <a:endParaRPr lang="en-US" dirty="0" smtClean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GB" sz="2400" b="1" u="sng" dirty="0"/>
              <a:t>Pogo TANGO code </a:t>
            </a:r>
            <a:r>
              <a:rPr lang="en-GB" sz="2400" b="1" u="sng" dirty="0" smtClean="0"/>
              <a:t>generator</a:t>
            </a:r>
            <a:endParaRPr lang="en-GB" sz="2400" b="1" u="sng" dirty="0"/>
          </a:p>
        </p:txBody>
      </p:sp>
      <p:sp>
        <p:nvSpPr>
          <p:cNvPr id="11" name="Rectangle 10"/>
          <p:cNvSpPr/>
          <p:nvPr/>
        </p:nvSpPr>
        <p:spPr>
          <a:xfrm>
            <a:off x="251520" y="1772816"/>
            <a:ext cx="4827848" cy="3581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56320" y="4162817"/>
            <a:ext cx="1279376" cy="4572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Java  API to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access model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123728" y="3126848"/>
            <a:ext cx="1383231" cy="6084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Code templates </a:t>
            </a:r>
            <a:r>
              <a:rPr lang="en-US" sz="1000" dirty="0" smtClean="0">
                <a:solidFill>
                  <a:schemeClr val="tx1"/>
                </a:solidFill>
              </a:rPr>
              <a:t>with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Xtend</a:t>
            </a:r>
            <a:r>
              <a:rPr lang="en-US" sz="1000" dirty="0" smtClean="0">
                <a:solidFill>
                  <a:schemeClr val="tx1"/>
                </a:solidFill>
              </a:rPr>
              <a:t> for</a:t>
            </a:r>
            <a:endParaRPr lang="en-US" sz="1000" dirty="0" smtClean="0">
              <a:solidFill>
                <a:schemeClr val="tx1"/>
              </a:solidFill>
            </a:endParaRP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C++, </a:t>
            </a:r>
            <a:r>
              <a:rPr lang="en-US" sz="1000" dirty="0" smtClean="0">
                <a:solidFill>
                  <a:schemeClr val="tx1"/>
                </a:solidFill>
              </a:rPr>
              <a:t>java and python</a:t>
            </a:r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15" name="Elbow Connector 14"/>
          <p:cNvCxnSpPr>
            <a:stCxn id="40" idx="2"/>
            <a:endCxn id="14" idx="0"/>
          </p:cNvCxnSpPr>
          <p:nvPr/>
        </p:nvCxnSpPr>
        <p:spPr>
          <a:xfrm rot="16200000" flipH="1">
            <a:off x="1732716" y="2044220"/>
            <a:ext cx="668232" cy="1497024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40" idx="2"/>
          </p:cNvCxnSpPr>
          <p:nvPr/>
        </p:nvCxnSpPr>
        <p:spPr>
          <a:xfrm rot="5400000">
            <a:off x="998827" y="2777317"/>
            <a:ext cx="638194" cy="793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endCxn id="13" idx="0"/>
          </p:cNvCxnSpPr>
          <p:nvPr/>
        </p:nvCxnSpPr>
        <p:spPr>
          <a:xfrm rot="5400000">
            <a:off x="1089720" y="3934217"/>
            <a:ext cx="457200" cy="1588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48"/>
          <p:cNvCxnSpPr>
            <a:stCxn id="14" idx="2"/>
          </p:cNvCxnSpPr>
          <p:nvPr/>
        </p:nvCxnSpPr>
        <p:spPr>
          <a:xfrm rot="16200000" flipH="1">
            <a:off x="3774835" y="2775757"/>
            <a:ext cx="1107643" cy="3026624"/>
          </a:xfrm>
          <a:prstGeom prst="bent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48"/>
          <p:cNvCxnSpPr>
            <a:stCxn id="13" idx="2"/>
          </p:cNvCxnSpPr>
          <p:nvPr/>
        </p:nvCxnSpPr>
        <p:spPr>
          <a:xfrm rot="16200000" flipH="1">
            <a:off x="3407551" y="2408474"/>
            <a:ext cx="222874" cy="4645960"/>
          </a:xfrm>
          <a:prstGeom prst="bent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20034" y="4588591"/>
            <a:ext cx="1261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Export </a:t>
            </a:r>
            <a:r>
              <a:rPr lang="en-US" sz="1200" dirty="0" smtClean="0"/>
              <a:t>as  jar  </a:t>
            </a:r>
            <a:r>
              <a:rPr lang="en-US" sz="1200" dirty="0" smtClean="0"/>
              <a:t>file</a:t>
            </a:r>
            <a:endParaRPr lang="en-GB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1318320" y="2562617"/>
            <a:ext cx="12081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TANGO designer</a:t>
            </a:r>
            <a:endParaRPr lang="en-GB" sz="1200" dirty="0"/>
          </a:p>
        </p:txBody>
      </p:sp>
      <p:sp>
        <p:nvSpPr>
          <p:cNvPr id="34" name="TextBox 33"/>
          <p:cNvSpPr txBox="1"/>
          <p:nvPr/>
        </p:nvSpPr>
        <p:spPr>
          <a:xfrm>
            <a:off x="2385120" y="1772816"/>
            <a:ext cx="1766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dirty="0" err="1" smtClean="0"/>
              <a:t>Xtext</a:t>
            </a:r>
            <a:r>
              <a:rPr lang="en-US" sz="1200" u="sng" dirty="0" smtClean="0"/>
              <a:t>/</a:t>
            </a:r>
            <a:r>
              <a:rPr lang="en-US" sz="1200" u="sng" dirty="0" err="1" smtClean="0"/>
              <a:t>Xtend</a:t>
            </a:r>
            <a:r>
              <a:rPr lang="en-US" sz="1200" u="sng" dirty="0" smtClean="0"/>
              <a:t> </a:t>
            </a:r>
            <a:r>
              <a:rPr lang="en-US" sz="1200" u="sng" dirty="0" smtClean="0"/>
              <a:t>environment</a:t>
            </a:r>
            <a:endParaRPr lang="en-GB" sz="1200" u="sng" dirty="0"/>
          </a:p>
        </p:txBody>
      </p:sp>
      <p:grpSp>
        <p:nvGrpSpPr>
          <p:cNvPr id="64" name="Group 63"/>
          <p:cNvGrpSpPr/>
          <p:nvPr/>
        </p:nvGrpSpPr>
        <p:grpSpPr>
          <a:xfrm>
            <a:off x="5436000" y="1771200"/>
            <a:ext cx="3528432" cy="4264384"/>
            <a:chOff x="5436056" y="1772816"/>
            <a:chExt cx="3528432" cy="4264384"/>
          </a:xfrm>
        </p:grpSpPr>
        <p:sp>
          <p:nvSpPr>
            <p:cNvPr id="10" name="Rectangle 9"/>
            <p:cNvSpPr/>
            <p:nvPr/>
          </p:nvSpPr>
          <p:spPr>
            <a:xfrm>
              <a:off x="5459288" y="1772817"/>
              <a:ext cx="2705000" cy="35814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accent3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5687888" y="2322238"/>
              <a:ext cx="1981200" cy="8382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Device  Class  Programmer</a:t>
              </a: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Using</a:t>
              </a: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Graphic  User  Interface</a:t>
              </a:r>
              <a:endParaRPr lang="en-GB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5" name="Elbow Connector 24"/>
            <p:cNvCxnSpPr>
              <a:stCxn id="24" idx="2"/>
              <a:endCxn id="27" idx="0"/>
            </p:cNvCxnSpPr>
            <p:nvPr/>
          </p:nvCxnSpPr>
          <p:spPr>
            <a:xfrm rot="16200000" flipH="1">
              <a:off x="6458440" y="3380486"/>
              <a:ext cx="441177" cy="1080"/>
            </a:xfrm>
            <a:prstGeom prst="bentConnector3">
              <a:avLst>
                <a:gd name="adj1" fmla="val 50000"/>
              </a:avLst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ounded Rectangle 26"/>
            <p:cNvSpPr/>
            <p:nvPr/>
          </p:nvSpPr>
          <p:spPr>
            <a:xfrm>
              <a:off x="5917568" y="3601615"/>
              <a:ext cx="1524000" cy="4572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err="1" smtClean="0">
                  <a:solidFill>
                    <a:schemeClr val="tx1"/>
                  </a:solidFill>
                </a:rPr>
                <a:t>Xmi</a:t>
              </a:r>
              <a:r>
                <a:rPr lang="en-US" sz="1000" dirty="0" smtClean="0">
                  <a:solidFill>
                    <a:schemeClr val="tx1"/>
                  </a:solidFill>
                </a:rPr>
                <a:t> file defining</a:t>
              </a:r>
            </a:p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Concrete model</a:t>
              </a:r>
              <a:endParaRPr lang="en-GB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Elbow Connector 27"/>
            <p:cNvCxnSpPr>
              <a:stCxn id="27" idx="2"/>
              <a:endCxn id="23" idx="0"/>
            </p:cNvCxnSpPr>
            <p:nvPr/>
          </p:nvCxnSpPr>
          <p:spPr>
            <a:xfrm rot="16200000" flipH="1">
              <a:off x="6459280" y="4279103"/>
              <a:ext cx="441176" cy="600"/>
            </a:xfrm>
            <a:prstGeom prst="bentConnector3">
              <a:avLst>
                <a:gd name="adj1" fmla="val 50000"/>
              </a:avLst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Elbow Connector 105"/>
            <p:cNvCxnSpPr>
              <a:stCxn id="27" idx="3"/>
              <a:endCxn id="24" idx="3"/>
            </p:cNvCxnSpPr>
            <p:nvPr/>
          </p:nvCxnSpPr>
          <p:spPr>
            <a:xfrm flipV="1">
              <a:off x="7441568" y="2741338"/>
              <a:ext cx="227520" cy="1088877"/>
            </a:xfrm>
            <a:prstGeom prst="bentConnector3">
              <a:avLst>
                <a:gd name="adj1" fmla="val 200475"/>
              </a:avLst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ounded Rectangle 29"/>
            <p:cNvSpPr/>
            <p:nvPr/>
          </p:nvSpPr>
          <p:spPr>
            <a:xfrm>
              <a:off x="7440488" y="5580000"/>
              <a:ext cx="1524000" cy="4572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Source code files</a:t>
              </a:r>
            </a:p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C++, java, python</a:t>
              </a:r>
              <a:endParaRPr lang="en-GB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32" name="Elbow Connector 31"/>
            <p:cNvCxnSpPr>
              <a:endCxn id="30" idx="1"/>
            </p:cNvCxnSpPr>
            <p:nvPr/>
          </p:nvCxnSpPr>
          <p:spPr>
            <a:xfrm rot="16200000" flipH="1">
              <a:off x="6748924" y="5117035"/>
              <a:ext cx="622809" cy="760320"/>
            </a:xfrm>
            <a:prstGeom prst="bentConnector2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5436056" y="1772816"/>
              <a:ext cx="15842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u="sng" dirty="0" smtClean="0"/>
                <a:t>Tango Code Generator</a:t>
              </a:r>
              <a:endParaRPr lang="en-GB" sz="1200" u="sng" dirty="0"/>
            </a:p>
          </p:txBody>
        </p:sp>
      </p:grpSp>
      <p:sp>
        <p:nvSpPr>
          <p:cNvPr id="39" name="Rounded Rectangle 38"/>
          <p:cNvSpPr/>
          <p:nvPr/>
        </p:nvSpPr>
        <p:spPr>
          <a:xfrm>
            <a:off x="695743" y="3096238"/>
            <a:ext cx="1151657" cy="6096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Defining  </a:t>
            </a:r>
            <a:r>
              <a:rPr lang="en-US" sz="1000" dirty="0" smtClean="0">
                <a:solidFill>
                  <a:schemeClr val="tx1"/>
                </a:solidFill>
              </a:rPr>
              <a:t>TANGO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model grammar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with  </a:t>
            </a:r>
            <a:r>
              <a:rPr lang="en-US" sz="1000" dirty="0" err="1" smtClean="0">
                <a:solidFill>
                  <a:schemeClr val="tx1"/>
                </a:solidFill>
              </a:rPr>
              <a:t>Xtext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403920" y="1925216"/>
            <a:ext cx="1828800" cy="5334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Tango Concept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3689984" y="3140968"/>
            <a:ext cx="1242056" cy="6096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JAVA GUI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displaying model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As a tree</a:t>
            </a:r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55" name="Elbow Connector 54"/>
          <p:cNvCxnSpPr>
            <a:stCxn id="40" idx="2"/>
            <a:endCxn id="46" idx="0"/>
          </p:cNvCxnSpPr>
          <p:nvPr/>
        </p:nvCxnSpPr>
        <p:spPr>
          <a:xfrm rot="16200000" flipH="1">
            <a:off x="2473490" y="1303446"/>
            <a:ext cx="682352" cy="2992692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lbow Connector 48"/>
          <p:cNvCxnSpPr>
            <a:stCxn id="46" idx="2"/>
          </p:cNvCxnSpPr>
          <p:nvPr/>
        </p:nvCxnSpPr>
        <p:spPr>
          <a:xfrm rot="16200000" flipH="1">
            <a:off x="4530329" y="3531251"/>
            <a:ext cx="1092323" cy="1530956"/>
          </a:xfrm>
          <a:prstGeom prst="bent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ounded Rectangle 64"/>
          <p:cNvSpPr/>
          <p:nvPr/>
        </p:nvSpPr>
        <p:spPr>
          <a:xfrm>
            <a:off x="5841968" y="4499991"/>
            <a:ext cx="1676400" cy="6858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Jar file with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API, EMF, </a:t>
            </a:r>
            <a:r>
              <a:rPr lang="en-US" sz="1000" dirty="0" err="1" smtClean="0">
                <a:solidFill>
                  <a:schemeClr val="tx1"/>
                </a:solidFill>
              </a:rPr>
              <a:t>oAW</a:t>
            </a:r>
            <a:r>
              <a:rPr lang="en-US" sz="1000" dirty="0" smtClean="0">
                <a:solidFill>
                  <a:schemeClr val="tx1"/>
                </a:solidFill>
              </a:rPr>
              <a:t> classes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and templates</a:t>
            </a:r>
            <a:endParaRPr lang="en-GB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000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51520" y="1005706"/>
            <a:ext cx="8640960" cy="5159598"/>
          </a:xfrm>
        </p:spPr>
        <p:txBody>
          <a:bodyPr>
            <a:noAutofit/>
          </a:bodyPr>
          <a:lstStyle/>
          <a:p>
            <a:r>
              <a:rPr lang="en-US" sz="2000" b="1" u="sng" dirty="0" smtClean="0"/>
              <a:t>Pogo project directories:</a:t>
            </a:r>
          </a:p>
          <a:p>
            <a:endParaRPr lang="en-US" sz="2000" b="1" u="sng" dirty="0" smtClean="0"/>
          </a:p>
          <a:p>
            <a:endParaRPr lang="en-US" sz="2000" b="1" u="sng" dirty="0"/>
          </a:p>
          <a:p>
            <a:endParaRPr lang="en-US" sz="2000" b="1" u="sng" dirty="0" smtClean="0"/>
          </a:p>
          <a:p>
            <a:endParaRPr lang="en-US" sz="2000" b="1" u="sng" dirty="0"/>
          </a:p>
          <a:p>
            <a:endParaRPr lang="en-US" sz="2000" b="1" u="sng" dirty="0" smtClean="0"/>
          </a:p>
          <a:p>
            <a:endParaRPr lang="en-US" sz="2000" b="1" u="sng" dirty="0"/>
          </a:p>
          <a:p>
            <a:endParaRPr lang="en-US" sz="2000" b="1" u="sng" dirty="0" smtClean="0"/>
          </a:p>
          <a:p>
            <a:endParaRPr lang="en-US" sz="2000" b="1" u="sng" dirty="0"/>
          </a:p>
          <a:p>
            <a:endParaRPr lang="en-US" sz="2000" b="1" u="sng" dirty="0" smtClean="0"/>
          </a:p>
          <a:p>
            <a:endParaRPr lang="en-US" sz="2000" b="1" u="sng" dirty="0"/>
          </a:p>
          <a:p>
            <a:endParaRPr lang="en-US" sz="2000" b="1" u="sng" dirty="0" smtClean="0"/>
          </a:p>
          <a:p>
            <a:r>
              <a:rPr lang="en-US" sz="2000" b="1" u="sng" dirty="0" smtClean="0"/>
              <a:t>To start: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 See wiki written by Igor: </a:t>
            </a:r>
            <a:r>
              <a:rPr lang="en-US" sz="2000" dirty="0" smtClean="0">
                <a:hlinkClick r:id="rId2"/>
              </a:rPr>
              <a:t>https://github.com/tango-controls/pogo/wiki</a:t>
            </a:r>
            <a:endParaRPr lang="en-GB" sz="200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1716-3E5A-4751-AD0D-1C97A670FC73}" type="datetime1">
              <a:rPr lang="en-GB" smtClean="0"/>
              <a:pPr/>
              <a:t>30/11/2020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935B-C326-492F-A1FE-EEA04E964E75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12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3429000" cy="381000"/>
          </a:xfrm>
          <a:noFill/>
        </p:spPr>
        <p:txBody>
          <a:bodyPr/>
          <a:lstStyle/>
          <a:p>
            <a:r>
              <a:rPr lang="en-US" dirty="0" smtClean="0"/>
              <a:t>Pascal </a:t>
            </a:r>
            <a:r>
              <a:rPr lang="en-US" dirty="0" err="1" smtClean="0"/>
              <a:t>Verdier</a:t>
            </a:r>
            <a:endParaRPr lang="en-US" dirty="0" smtClean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GB" sz="2400" b="1" u="sng" dirty="0"/>
              <a:t>Pogo TANGO code </a:t>
            </a:r>
            <a:r>
              <a:rPr lang="en-GB" sz="2400" b="1" u="sng" dirty="0" smtClean="0"/>
              <a:t>generator</a:t>
            </a:r>
            <a:endParaRPr lang="en-GB" sz="2400" b="1" u="sng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322851"/>
              </p:ext>
            </p:extLst>
          </p:nvPr>
        </p:nvGraphicFramePr>
        <p:xfrm>
          <a:off x="467544" y="1556792"/>
          <a:ext cx="828092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460">
                  <a:extLst>
                    <a:ext uri="{9D8B030D-6E8A-4147-A177-3AD203B41FA5}">
                      <a16:colId xmlns:a16="http://schemas.microsoft.com/office/drawing/2014/main" val="2162549992"/>
                    </a:ext>
                  </a:extLst>
                </a:gridCol>
                <a:gridCol w="4140460">
                  <a:extLst>
                    <a:ext uri="{9D8B030D-6E8A-4147-A177-3AD203B41FA5}">
                      <a16:colId xmlns:a16="http://schemas.microsoft.com/office/drawing/2014/main" val="14101663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Directory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Usage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8323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 docs/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Old Pogo HTML documentation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8603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fr.esrf.tango.generator.xtend</a:t>
                      </a:r>
                      <a:r>
                        <a:rPr lang="en-GB" dirty="0" smtClean="0"/>
                        <a:t>/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Code to be generated definition (</a:t>
                      </a:r>
                      <a:r>
                        <a:rPr lang="en-US" dirty="0" err="1" smtClean="0"/>
                        <a:t>Xtend</a:t>
                      </a:r>
                      <a:r>
                        <a:rPr lang="en-US" dirty="0" smtClean="0"/>
                        <a:t>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1519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fr.esrf.tango.pogo</a:t>
                      </a:r>
                      <a:r>
                        <a:rPr lang="en-GB" dirty="0" smtClean="0"/>
                        <a:t>/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Device class model (</a:t>
                      </a:r>
                      <a:r>
                        <a:rPr lang="en-US" dirty="0" err="1" smtClean="0"/>
                        <a:t>Xtext</a:t>
                      </a:r>
                      <a:r>
                        <a:rPr lang="en-US" dirty="0" smtClean="0"/>
                        <a:t>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114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/>
                        <a:t>org.tango.pogo.pogo_gui</a:t>
                      </a:r>
                      <a:r>
                        <a:rPr lang="en-GB" dirty="0" smtClean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Pogo GUI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189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fr.esrf.tango.pogo.parent</a:t>
                      </a:r>
                      <a:r>
                        <a:rPr lang="en-GB" dirty="0" smtClean="0"/>
                        <a:t>/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pom.xml file to generate jar using</a:t>
                      </a:r>
                      <a:r>
                        <a:rPr lang="en-US" baseline="0" dirty="0" smtClean="0"/>
                        <a:t> maven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281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 lib/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Protected</a:t>
                      </a:r>
                      <a:r>
                        <a:rPr lang="en-US" baseline="0" dirty="0" smtClean="0"/>
                        <a:t> regions management</a:t>
                      </a:r>
                      <a:endParaRPr lang="en-GB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55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/>
                        <a:t>fr.esrf.tango.pogo.ui</a:t>
                      </a:r>
                      <a:r>
                        <a:rPr lang="en-GB" dirty="0" smtClean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Used by workflow</a:t>
                      </a:r>
                      <a:endParaRPr lang="en-GB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823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/>
                        <a:t>fr.esrf.tango.pogo.build</a:t>
                      </a:r>
                      <a:r>
                        <a:rPr lang="en-GB" dirty="0" smtClean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Used by workflow</a:t>
                      </a:r>
                      <a:endParaRPr lang="en-GB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2340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375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51520" y="1005705"/>
            <a:ext cx="8640960" cy="2063255"/>
          </a:xfrm>
        </p:spPr>
        <p:txBody>
          <a:bodyPr>
            <a:noAutofit/>
          </a:bodyPr>
          <a:lstStyle/>
          <a:p>
            <a:r>
              <a:rPr lang="en-US" sz="2000" b="1" u="sng" dirty="0" smtClean="0"/>
              <a:t>Pogo project packages:</a:t>
            </a:r>
          </a:p>
          <a:p>
            <a:endParaRPr lang="en-US" sz="2000" b="1" u="sng" dirty="0"/>
          </a:p>
          <a:p>
            <a:endParaRPr lang="en-US" sz="2000" b="1" u="sng" dirty="0" smtClean="0"/>
          </a:p>
          <a:p>
            <a:endParaRPr lang="en-US" sz="2000" b="1" u="sng" dirty="0"/>
          </a:p>
          <a:p>
            <a:endParaRPr lang="en-US" sz="2000" b="1" u="sng" dirty="0" smtClean="0"/>
          </a:p>
          <a:p>
            <a:endParaRPr lang="en-US" sz="2000" b="1" u="sng" dirty="0"/>
          </a:p>
          <a:p>
            <a:endParaRPr lang="en-US" sz="2000" b="1" u="sng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1716-3E5A-4751-AD0D-1C97A670FC73}" type="datetime1">
              <a:rPr lang="en-GB" smtClean="0"/>
              <a:pPr/>
              <a:t>14/12/2020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935B-C326-492F-A1FE-EEA04E964E75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12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3429000" cy="381000"/>
          </a:xfrm>
          <a:noFill/>
        </p:spPr>
        <p:txBody>
          <a:bodyPr/>
          <a:lstStyle/>
          <a:p>
            <a:r>
              <a:rPr lang="en-US" dirty="0" smtClean="0"/>
              <a:t>Pascal </a:t>
            </a:r>
            <a:r>
              <a:rPr lang="en-US" dirty="0" err="1" smtClean="0"/>
              <a:t>Verdier</a:t>
            </a:r>
            <a:endParaRPr lang="en-US" dirty="0" smtClean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GB" sz="2400" b="1" u="sng" dirty="0"/>
              <a:t>Pogo TANGO code </a:t>
            </a:r>
            <a:r>
              <a:rPr lang="en-GB" sz="2400" b="1" u="sng" dirty="0" smtClean="0"/>
              <a:t>generator</a:t>
            </a:r>
            <a:endParaRPr lang="en-GB" sz="2400" b="1" u="sng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736" y="1484784"/>
            <a:ext cx="2560320" cy="14935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0036" y="3631272"/>
            <a:ext cx="2331720" cy="260604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51520" y="3212976"/>
            <a:ext cx="28071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u="sng" dirty="0"/>
              <a:t>Defining the class model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1061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51520" y="1005705"/>
            <a:ext cx="8640960" cy="53030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800" dirty="0" err="1"/>
              <a:t>PogoDeviceClass</a:t>
            </a:r>
            <a:r>
              <a:rPr lang="en-GB" sz="800" dirty="0"/>
              <a:t>:</a:t>
            </a:r>
          </a:p>
          <a:p>
            <a:pPr marL="0" indent="0">
              <a:buNone/>
            </a:pPr>
            <a:r>
              <a:rPr lang="en-GB" sz="800" dirty="0" smtClean="0"/>
              <a:t>     "</a:t>
            </a:r>
            <a:r>
              <a:rPr lang="en-GB" sz="800" dirty="0" err="1"/>
              <a:t>deviceclass</a:t>
            </a:r>
            <a:r>
              <a:rPr lang="en-GB" sz="800" dirty="0"/>
              <a:t>" name=ID (</a:t>
            </a:r>
            <a:r>
              <a:rPr lang="en-GB" sz="800" dirty="0" err="1"/>
              <a:t>isAbstract</a:t>
            </a:r>
            <a:r>
              <a:rPr lang="en-GB" sz="800" dirty="0"/>
              <a:t>?="abstract")? ("extends" </a:t>
            </a:r>
            <a:r>
              <a:rPr lang="en-GB" sz="800" dirty="0" err="1"/>
              <a:t>baseClass</a:t>
            </a:r>
            <a:r>
              <a:rPr lang="en-GB" sz="800" dirty="0"/>
              <a:t>=[</a:t>
            </a:r>
            <a:r>
              <a:rPr lang="en-GB" sz="800" dirty="0" err="1"/>
              <a:t>PogoDeviceClass</a:t>
            </a:r>
            <a:r>
              <a:rPr lang="en-GB" sz="800" dirty="0"/>
              <a:t>])?</a:t>
            </a:r>
          </a:p>
          <a:p>
            <a:pPr marL="0" indent="0">
              <a:buNone/>
            </a:pPr>
            <a:r>
              <a:rPr lang="en-GB" sz="800" dirty="0" smtClean="0"/>
              <a:t>    "{"</a:t>
            </a:r>
            <a:endParaRPr lang="en-GB" sz="800" dirty="0"/>
          </a:p>
          <a:p>
            <a:pPr marL="0" indent="0">
              <a:buNone/>
            </a:pPr>
            <a:r>
              <a:rPr lang="en-GB" sz="800" dirty="0" smtClean="0"/>
              <a:t>	</a:t>
            </a:r>
            <a:r>
              <a:rPr lang="en-GB" sz="800" dirty="0" err="1" smtClean="0"/>
              <a:t>pogoRevision</a:t>
            </a:r>
            <a:r>
              <a:rPr lang="en-GB" sz="800" dirty="0" smtClean="0"/>
              <a:t> </a:t>
            </a:r>
            <a:r>
              <a:rPr lang="en-GB" sz="800" dirty="0"/>
              <a:t>= ID				</a:t>
            </a:r>
            <a:r>
              <a:rPr lang="en-GB" sz="800" dirty="0" smtClean="0"/>
              <a:t>// </a:t>
            </a:r>
            <a:r>
              <a:rPr lang="en-GB" sz="800" dirty="0"/>
              <a:t>To check Pogo revision when </a:t>
            </a:r>
            <a:r>
              <a:rPr lang="en-GB" sz="800" dirty="0" err="1"/>
              <a:t>xmi</a:t>
            </a:r>
            <a:r>
              <a:rPr lang="en-GB" sz="800" dirty="0"/>
              <a:t> has been created</a:t>
            </a:r>
          </a:p>
          <a:p>
            <a:pPr marL="0" indent="0">
              <a:buNone/>
            </a:pPr>
            <a:r>
              <a:rPr lang="en-GB" sz="800" dirty="0"/>
              <a:t>	</a:t>
            </a:r>
            <a:r>
              <a:rPr lang="en-GB" sz="800" dirty="0" smtClean="0"/>
              <a:t>institute </a:t>
            </a:r>
            <a:r>
              <a:rPr lang="en-GB" sz="800" dirty="0"/>
              <a:t>= ID				</a:t>
            </a:r>
            <a:r>
              <a:rPr lang="en-GB" sz="800" dirty="0" smtClean="0"/>
              <a:t>// </a:t>
            </a:r>
            <a:r>
              <a:rPr lang="en-GB" sz="800" dirty="0"/>
              <a:t>For future specific features </a:t>
            </a:r>
          </a:p>
          <a:p>
            <a:pPr marL="0" indent="0">
              <a:buNone/>
            </a:pPr>
            <a:r>
              <a:rPr lang="en-GB" sz="800" dirty="0"/>
              <a:t>	</a:t>
            </a:r>
            <a:r>
              <a:rPr lang="en-GB" sz="800" dirty="0" smtClean="0"/>
              <a:t>"</a:t>
            </a:r>
            <a:r>
              <a:rPr lang="en-GB" sz="800" dirty="0"/>
              <a:t>description:"				</a:t>
            </a:r>
            <a:r>
              <a:rPr lang="en-GB" sz="800" dirty="0" smtClean="0"/>
              <a:t>// </a:t>
            </a:r>
            <a:r>
              <a:rPr lang="en-GB" sz="800" dirty="0"/>
              <a:t>Class information</a:t>
            </a:r>
          </a:p>
          <a:p>
            <a:pPr marL="0" indent="0">
              <a:buNone/>
            </a:pPr>
            <a:r>
              <a:rPr lang="en-GB" sz="800" dirty="0"/>
              <a:t>	</a:t>
            </a:r>
            <a:r>
              <a:rPr lang="en-GB" sz="800" dirty="0" smtClean="0"/>
              <a:t>	(</a:t>
            </a:r>
            <a:r>
              <a:rPr lang="en-GB" sz="800" dirty="0"/>
              <a:t>description=</a:t>
            </a:r>
            <a:r>
              <a:rPr lang="en-GB" sz="800" dirty="0" err="1"/>
              <a:t>ClassDescription</a:t>
            </a:r>
            <a:r>
              <a:rPr lang="en-GB" sz="800" dirty="0"/>
              <a:t>)</a:t>
            </a:r>
          </a:p>
          <a:p>
            <a:pPr marL="0" indent="0">
              <a:buNone/>
            </a:pPr>
            <a:endParaRPr lang="en-GB" sz="800" dirty="0"/>
          </a:p>
          <a:p>
            <a:pPr marL="0" indent="0">
              <a:buNone/>
            </a:pPr>
            <a:r>
              <a:rPr lang="en-GB" sz="800" dirty="0"/>
              <a:t>	</a:t>
            </a:r>
            <a:r>
              <a:rPr lang="en-GB" sz="800" dirty="0" smtClean="0"/>
              <a:t>"</a:t>
            </a:r>
            <a:r>
              <a:rPr lang="en-GB" sz="800" dirty="0" err="1"/>
              <a:t>classProperties</a:t>
            </a:r>
            <a:r>
              <a:rPr lang="en-GB" sz="800" dirty="0"/>
              <a:t>:"				</a:t>
            </a:r>
            <a:r>
              <a:rPr lang="en-GB" sz="800" dirty="0" smtClean="0"/>
              <a:t>// </a:t>
            </a:r>
            <a:r>
              <a:rPr lang="en-GB" sz="800" dirty="0"/>
              <a:t>Class property list</a:t>
            </a:r>
          </a:p>
          <a:p>
            <a:pPr marL="0" indent="0">
              <a:buNone/>
            </a:pPr>
            <a:r>
              <a:rPr lang="en-GB" sz="800" dirty="0"/>
              <a:t>		(</a:t>
            </a:r>
            <a:r>
              <a:rPr lang="en-GB" sz="800" dirty="0" err="1"/>
              <a:t>classProperties</a:t>
            </a:r>
            <a:r>
              <a:rPr lang="en-GB" sz="800" dirty="0"/>
              <a:t>+=Property)*</a:t>
            </a:r>
          </a:p>
          <a:p>
            <a:pPr marL="0" indent="0">
              <a:buNone/>
            </a:pPr>
            <a:r>
              <a:rPr lang="en-GB" sz="800" dirty="0"/>
              <a:t>	</a:t>
            </a:r>
            <a:r>
              <a:rPr lang="en-GB" sz="800" dirty="0" smtClean="0"/>
              <a:t>"</a:t>
            </a:r>
            <a:r>
              <a:rPr lang="en-GB" sz="800" dirty="0" err="1"/>
              <a:t>deviceProperties</a:t>
            </a:r>
            <a:r>
              <a:rPr lang="en-GB" sz="800" dirty="0"/>
              <a:t>:"				</a:t>
            </a:r>
            <a:r>
              <a:rPr lang="en-GB" sz="800" dirty="0" smtClean="0"/>
              <a:t>// </a:t>
            </a:r>
            <a:r>
              <a:rPr lang="en-GB" sz="800" dirty="0"/>
              <a:t>Device Property list</a:t>
            </a:r>
          </a:p>
          <a:p>
            <a:pPr marL="0" indent="0">
              <a:buNone/>
            </a:pPr>
            <a:r>
              <a:rPr lang="en-GB" sz="800" dirty="0"/>
              <a:t>		(</a:t>
            </a:r>
            <a:r>
              <a:rPr lang="en-GB" sz="800" dirty="0" err="1"/>
              <a:t>deviceProperties</a:t>
            </a:r>
            <a:r>
              <a:rPr lang="en-GB" sz="800" dirty="0"/>
              <a:t>+=Property)*</a:t>
            </a:r>
          </a:p>
          <a:p>
            <a:pPr marL="0" indent="0">
              <a:buNone/>
            </a:pPr>
            <a:endParaRPr lang="en-GB" sz="800" dirty="0"/>
          </a:p>
          <a:p>
            <a:pPr marL="0" indent="0">
              <a:buNone/>
            </a:pPr>
            <a:r>
              <a:rPr lang="en-GB" sz="800" dirty="0"/>
              <a:t>	</a:t>
            </a:r>
            <a:r>
              <a:rPr lang="en-GB" sz="800" dirty="0" smtClean="0"/>
              <a:t>"</a:t>
            </a:r>
            <a:r>
              <a:rPr lang="en-GB" sz="800" dirty="0"/>
              <a:t>commands:"				</a:t>
            </a:r>
            <a:r>
              <a:rPr lang="en-GB" sz="800" dirty="0" smtClean="0"/>
              <a:t>// </a:t>
            </a:r>
            <a:r>
              <a:rPr lang="en-GB" sz="800" dirty="0"/>
              <a:t>Device static command list</a:t>
            </a:r>
          </a:p>
          <a:p>
            <a:pPr marL="0" indent="0">
              <a:buNone/>
            </a:pPr>
            <a:r>
              <a:rPr lang="en-GB" sz="800" dirty="0"/>
              <a:t>		(commands+=Command)*</a:t>
            </a:r>
          </a:p>
          <a:p>
            <a:pPr marL="0" indent="0">
              <a:buNone/>
            </a:pPr>
            <a:r>
              <a:rPr lang="fr-FR" sz="800" dirty="0"/>
              <a:t>	"</a:t>
            </a:r>
            <a:r>
              <a:rPr lang="fr-FR" sz="800" dirty="0" err="1"/>
              <a:t>dynamicCommands</a:t>
            </a:r>
            <a:r>
              <a:rPr lang="fr-FR" sz="800" dirty="0"/>
              <a:t>:"			</a:t>
            </a:r>
            <a:r>
              <a:rPr lang="fr-FR" sz="800" dirty="0" smtClean="0"/>
              <a:t>// </a:t>
            </a:r>
            <a:r>
              <a:rPr lang="fr-FR" sz="800" dirty="0" err="1"/>
              <a:t>Device</a:t>
            </a:r>
            <a:r>
              <a:rPr lang="fr-FR" sz="800" dirty="0"/>
              <a:t> </a:t>
            </a:r>
            <a:r>
              <a:rPr lang="fr-FR" sz="800" dirty="0" err="1"/>
              <a:t>dynamic</a:t>
            </a:r>
            <a:r>
              <a:rPr lang="fr-FR" sz="800" dirty="0"/>
              <a:t> command </a:t>
            </a:r>
            <a:r>
              <a:rPr lang="fr-FR" sz="800" dirty="0" err="1"/>
              <a:t>list</a:t>
            </a:r>
            <a:endParaRPr lang="fr-FR" sz="800" dirty="0"/>
          </a:p>
          <a:p>
            <a:pPr marL="0" indent="0">
              <a:buNone/>
            </a:pPr>
            <a:r>
              <a:rPr lang="en-GB" sz="800" dirty="0"/>
              <a:t>		(</a:t>
            </a:r>
            <a:r>
              <a:rPr lang="en-GB" sz="800" dirty="0" err="1"/>
              <a:t>dynamicCommands</a:t>
            </a:r>
            <a:r>
              <a:rPr lang="en-GB" sz="800" dirty="0"/>
              <a:t>+=Command)*</a:t>
            </a:r>
          </a:p>
          <a:p>
            <a:pPr marL="0" indent="0">
              <a:buNone/>
            </a:pPr>
            <a:r>
              <a:rPr lang="en-GB" sz="800" dirty="0"/>
              <a:t>	"attributes:"				</a:t>
            </a:r>
            <a:r>
              <a:rPr lang="en-GB" sz="800" dirty="0" smtClean="0"/>
              <a:t>// </a:t>
            </a:r>
            <a:r>
              <a:rPr lang="en-GB" sz="800" dirty="0"/>
              <a:t>Device static attribute list</a:t>
            </a:r>
          </a:p>
          <a:p>
            <a:pPr marL="0" indent="0">
              <a:buNone/>
            </a:pPr>
            <a:r>
              <a:rPr lang="en-GB" sz="800" dirty="0"/>
              <a:t>		(attributes+=Attribute)*</a:t>
            </a:r>
          </a:p>
          <a:p>
            <a:pPr marL="0" indent="0">
              <a:buNone/>
            </a:pPr>
            <a:r>
              <a:rPr lang="fr-FR" sz="800" dirty="0"/>
              <a:t>	"</a:t>
            </a:r>
            <a:r>
              <a:rPr lang="fr-FR" sz="800" dirty="0" err="1"/>
              <a:t>dynamicAttributes</a:t>
            </a:r>
            <a:r>
              <a:rPr lang="fr-FR" sz="800" dirty="0"/>
              <a:t>:"				</a:t>
            </a:r>
            <a:r>
              <a:rPr lang="fr-FR" sz="800" dirty="0" smtClean="0"/>
              <a:t>// </a:t>
            </a:r>
            <a:r>
              <a:rPr lang="fr-FR" sz="800" dirty="0" err="1"/>
              <a:t>Device</a:t>
            </a:r>
            <a:r>
              <a:rPr lang="fr-FR" sz="800" dirty="0"/>
              <a:t> </a:t>
            </a:r>
            <a:r>
              <a:rPr lang="fr-FR" sz="800" dirty="0" err="1"/>
              <a:t>dynamic</a:t>
            </a:r>
            <a:r>
              <a:rPr lang="fr-FR" sz="800" dirty="0"/>
              <a:t> </a:t>
            </a:r>
            <a:r>
              <a:rPr lang="fr-FR" sz="800" dirty="0" err="1"/>
              <a:t>attribute</a:t>
            </a:r>
            <a:r>
              <a:rPr lang="fr-FR" sz="800" dirty="0"/>
              <a:t> </a:t>
            </a:r>
            <a:r>
              <a:rPr lang="fr-FR" sz="800" dirty="0" err="1"/>
              <a:t>list</a:t>
            </a:r>
            <a:endParaRPr lang="fr-FR" sz="800" dirty="0"/>
          </a:p>
          <a:p>
            <a:pPr marL="0" indent="0">
              <a:buNone/>
            </a:pPr>
            <a:r>
              <a:rPr lang="en-GB" sz="800" dirty="0"/>
              <a:t>		(</a:t>
            </a:r>
            <a:r>
              <a:rPr lang="en-GB" sz="800" dirty="0" err="1"/>
              <a:t>dynamicAttributes</a:t>
            </a:r>
            <a:r>
              <a:rPr lang="en-GB" sz="800" dirty="0"/>
              <a:t>+=Attribute)*</a:t>
            </a:r>
          </a:p>
          <a:p>
            <a:pPr marL="0" indent="0">
              <a:buNone/>
            </a:pPr>
            <a:r>
              <a:rPr lang="en-GB" sz="800" dirty="0"/>
              <a:t>	"</a:t>
            </a:r>
            <a:r>
              <a:rPr lang="en-GB" sz="800" dirty="0" err="1"/>
              <a:t>forwardedAttributes</a:t>
            </a:r>
            <a:r>
              <a:rPr lang="en-GB" sz="800" dirty="0"/>
              <a:t>:"			</a:t>
            </a:r>
            <a:r>
              <a:rPr lang="en-GB" sz="800" dirty="0" smtClean="0"/>
              <a:t>// </a:t>
            </a:r>
            <a:r>
              <a:rPr lang="en-GB" sz="800" dirty="0"/>
              <a:t>Device forwarded attribute list</a:t>
            </a:r>
          </a:p>
          <a:p>
            <a:pPr marL="0" indent="0">
              <a:buNone/>
            </a:pPr>
            <a:r>
              <a:rPr lang="en-GB" sz="800" dirty="0"/>
              <a:t>		(</a:t>
            </a:r>
            <a:r>
              <a:rPr lang="en-GB" sz="800" dirty="0" err="1"/>
              <a:t>forwardedAttributes</a:t>
            </a:r>
            <a:r>
              <a:rPr lang="en-GB" sz="800" dirty="0"/>
              <a:t>+=</a:t>
            </a:r>
            <a:r>
              <a:rPr lang="en-GB" sz="800" dirty="0" err="1"/>
              <a:t>ForwardedAttribute</a:t>
            </a:r>
            <a:r>
              <a:rPr lang="en-GB" sz="800" dirty="0"/>
              <a:t>)*</a:t>
            </a:r>
          </a:p>
          <a:p>
            <a:pPr marL="0" indent="0">
              <a:buNone/>
            </a:pPr>
            <a:r>
              <a:rPr lang="en-GB" sz="800" dirty="0"/>
              <a:t>	"pipes:"				</a:t>
            </a:r>
            <a:r>
              <a:rPr lang="en-GB" sz="800" dirty="0" smtClean="0"/>
              <a:t>// </a:t>
            </a:r>
            <a:r>
              <a:rPr lang="en-GB" sz="800" dirty="0"/>
              <a:t>Device pipe list</a:t>
            </a:r>
          </a:p>
          <a:p>
            <a:pPr marL="0" indent="0">
              <a:buNone/>
            </a:pPr>
            <a:r>
              <a:rPr lang="en-GB" sz="800" dirty="0"/>
              <a:t>		(pipes+=Pipe</a:t>
            </a:r>
            <a:r>
              <a:rPr lang="en-GB" sz="800" dirty="0" smtClean="0"/>
              <a:t>)*</a:t>
            </a:r>
            <a:endParaRPr lang="en-GB" sz="800" dirty="0"/>
          </a:p>
          <a:p>
            <a:pPr marL="0" indent="0">
              <a:buNone/>
            </a:pPr>
            <a:r>
              <a:rPr lang="en-GB" sz="800" dirty="0"/>
              <a:t>	"states:"				</a:t>
            </a:r>
            <a:r>
              <a:rPr lang="en-GB" sz="800" dirty="0" smtClean="0"/>
              <a:t>// </a:t>
            </a:r>
            <a:r>
              <a:rPr lang="en-GB" sz="800" dirty="0"/>
              <a:t>Device state list</a:t>
            </a:r>
          </a:p>
          <a:p>
            <a:pPr marL="0" indent="0">
              <a:buNone/>
            </a:pPr>
            <a:r>
              <a:rPr lang="en-GB" sz="800" dirty="0"/>
              <a:t>		(states+=State)*</a:t>
            </a:r>
          </a:p>
          <a:p>
            <a:pPr marL="0" indent="0">
              <a:buNone/>
            </a:pPr>
            <a:r>
              <a:rPr lang="en-GB" sz="800" dirty="0"/>
              <a:t>	</a:t>
            </a:r>
          </a:p>
          <a:p>
            <a:pPr marL="0" indent="0">
              <a:buNone/>
            </a:pPr>
            <a:r>
              <a:rPr lang="en-GB" sz="800" dirty="0"/>
              <a:t>	preferences = Preferences			</a:t>
            </a:r>
            <a:r>
              <a:rPr lang="en-GB" sz="800" dirty="0" smtClean="0"/>
              <a:t>// </a:t>
            </a:r>
            <a:r>
              <a:rPr lang="en-GB" sz="800" dirty="0"/>
              <a:t>Preferences (for programmer, for site or at run time)</a:t>
            </a:r>
          </a:p>
          <a:p>
            <a:pPr marL="0" indent="0">
              <a:buNone/>
            </a:pPr>
            <a:r>
              <a:rPr lang="en-GB" sz="800" dirty="0"/>
              <a:t>	"</a:t>
            </a:r>
            <a:r>
              <a:rPr lang="en-GB" sz="800" dirty="0" err="1"/>
              <a:t>additionalFiles</a:t>
            </a:r>
            <a:r>
              <a:rPr lang="en-GB" sz="800" dirty="0"/>
              <a:t>:"				</a:t>
            </a:r>
            <a:r>
              <a:rPr lang="en-GB" sz="800" dirty="0" smtClean="0"/>
              <a:t>// </a:t>
            </a:r>
            <a:r>
              <a:rPr lang="en-GB" sz="800" dirty="0"/>
              <a:t>Programmer's additional files to be added in </a:t>
            </a:r>
            <a:r>
              <a:rPr lang="en-GB" sz="800" dirty="0" err="1"/>
              <a:t>Makefile</a:t>
            </a:r>
            <a:r>
              <a:rPr lang="en-GB" sz="800" dirty="0"/>
              <a:t> (utilities, threads,...)</a:t>
            </a:r>
          </a:p>
          <a:p>
            <a:pPr marL="0" indent="0">
              <a:buNone/>
            </a:pPr>
            <a:r>
              <a:rPr lang="en-GB" sz="800" dirty="0"/>
              <a:t>		(</a:t>
            </a:r>
            <a:r>
              <a:rPr lang="en-GB" sz="800" dirty="0" err="1"/>
              <a:t>additionalFiles</a:t>
            </a:r>
            <a:r>
              <a:rPr lang="en-GB" sz="800" dirty="0"/>
              <a:t>+=</a:t>
            </a:r>
            <a:r>
              <a:rPr lang="en-GB" sz="800" dirty="0" err="1"/>
              <a:t>AdditionalFile</a:t>
            </a:r>
            <a:r>
              <a:rPr lang="en-GB" sz="800" dirty="0"/>
              <a:t>)*</a:t>
            </a:r>
          </a:p>
          <a:p>
            <a:pPr marL="0" indent="0">
              <a:buNone/>
            </a:pPr>
            <a:r>
              <a:rPr lang="en-GB" sz="800" dirty="0"/>
              <a:t>	"</a:t>
            </a:r>
            <a:r>
              <a:rPr lang="en-GB" sz="800" dirty="0" err="1"/>
              <a:t>overlodedPollPeriodObject</a:t>
            </a:r>
            <a:r>
              <a:rPr lang="en-GB" sz="800" dirty="0"/>
              <a:t>:"			</a:t>
            </a:r>
            <a:r>
              <a:rPr lang="en-GB" sz="800" dirty="0" smtClean="0"/>
              <a:t>// </a:t>
            </a:r>
            <a:r>
              <a:rPr lang="en-GB" sz="800" dirty="0"/>
              <a:t>Object list (Command or Attribute) where polling period has been overloaded</a:t>
            </a:r>
          </a:p>
          <a:p>
            <a:pPr marL="0" indent="0">
              <a:buNone/>
            </a:pPr>
            <a:r>
              <a:rPr lang="en-GB" sz="800" dirty="0"/>
              <a:t>		(</a:t>
            </a:r>
            <a:r>
              <a:rPr lang="en-GB" sz="800" dirty="0" err="1"/>
              <a:t>overlodedPollPeriodObject</a:t>
            </a:r>
            <a:r>
              <a:rPr lang="en-GB" sz="800" dirty="0"/>
              <a:t> += </a:t>
            </a:r>
            <a:r>
              <a:rPr lang="en-GB" sz="800" dirty="0" err="1"/>
              <a:t>OverlodedPollPeriodObject</a:t>
            </a:r>
            <a:r>
              <a:rPr lang="en-GB" sz="800" dirty="0"/>
              <a:t>)*</a:t>
            </a:r>
          </a:p>
          <a:p>
            <a:pPr marL="0" indent="0">
              <a:buNone/>
            </a:pPr>
            <a:r>
              <a:rPr lang="en-GB" sz="800" dirty="0" smtClean="0"/>
              <a:t>               "}";</a:t>
            </a:r>
            <a:endParaRPr lang="en-GB" sz="800" dirty="0"/>
          </a:p>
          <a:p>
            <a:pPr marL="0" indent="0">
              <a:buNone/>
            </a:pPr>
            <a:endParaRPr lang="en-US" sz="800" b="1" u="sng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1716-3E5A-4751-AD0D-1C97A670FC73}" type="datetime1">
              <a:rPr lang="en-GB" smtClean="0"/>
              <a:pPr/>
              <a:t>30/11/2020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935B-C326-492F-A1FE-EEA04E964E75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12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3429000" cy="381000"/>
          </a:xfrm>
          <a:noFill/>
        </p:spPr>
        <p:txBody>
          <a:bodyPr/>
          <a:lstStyle/>
          <a:p>
            <a:r>
              <a:rPr lang="en-US" dirty="0" smtClean="0"/>
              <a:t>Pascal </a:t>
            </a:r>
            <a:r>
              <a:rPr lang="en-US" dirty="0" err="1" smtClean="0"/>
              <a:t>Verdier</a:t>
            </a:r>
            <a:endParaRPr lang="en-US" dirty="0" smtClean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GB" sz="2400" b="1" u="sng" dirty="0"/>
              <a:t>Pogo TANGO code </a:t>
            </a:r>
            <a:r>
              <a:rPr lang="en-GB" sz="2400" b="1" u="sng" dirty="0" smtClean="0"/>
              <a:t>generator</a:t>
            </a:r>
            <a:endParaRPr lang="en-GB" sz="2400" b="1" u="sng" dirty="0"/>
          </a:p>
        </p:txBody>
      </p:sp>
    </p:spTree>
    <p:extLst>
      <p:ext uri="{BB962C8B-B14F-4D97-AF65-F5344CB8AC3E}">
        <p14:creationId xmlns:p14="http://schemas.microsoft.com/office/powerpoint/2010/main" val="92985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51520" y="1005705"/>
            <a:ext cx="8640960" cy="53030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800" dirty="0" err="1"/>
              <a:t>PogoDeviceClass</a:t>
            </a:r>
            <a:r>
              <a:rPr lang="en-GB" sz="800" dirty="0"/>
              <a:t>:</a:t>
            </a:r>
          </a:p>
          <a:p>
            <a:pPr marL="0" indent="0">
              <a:buNone/>
            </a:pPr>
            <a:r>
              <a:rPr lang="en-GB" sz="800" dirty="0" smtClean="0"/>
              <a:t>     "</a:t>
            </a:r>
            <a:r>
              <a:rPr lang="en-GB" sz="800" dirty="0" err="1"/>
              <a:t>deviceclass</a:t>
            </a:r>
            <a:r>
              <a:rPr lang="en-GB" sz="800" dirty="0"/>
              <a:t>" name=ID (</a:t>
            </a:r>
            <a:r>
              <a:rPr lang="en-GB" sz="800" dirty="0" err="1"/>
              <a:t>isAbstract</a:t>
            </a:r>
            <a:r>
              <a:rPr lang="en-GB" sz="800" dirty="0"/>
              <a:t>?="abstract")? ("extends" </a:t>
            </a:r>
            <a:r>
              <a:rPr lang="en-GB" sz="800" dirty="0" err="1"/>
              <a:t>baseClass</a:t>
            </a:r>
            <a:r>
              <a:rPr lang="en-GB" sz="800" dirty="0"/>
              <a:t>=[</a:t>
            </a:r>
            <a:r>
              <a:rPr lang="en-GB" sz="800" dirty="0" err="1"/>
              <a:t>PogoDeviceClass</a:t>
            </a:r>
            <a:r>
              <a:rPr lang="en-GB" sz="800" dirty="0"/>
              <a:t>])?</a:t>
            </a:r>
          </a:p>
          <a:p>
            <a:pPr marL="0" indent="0">
              <a:buNone/>
            </a:pPr>
            <a:r>
              <a:rPr lang="en-GB" sz="800" dirty="0" smtClean="0"/>
              <a:t>    "{"</a:t>
            </a:r>
            <a:endParaRPr lang="en-GB" sz="800" dirty="0"/>
          </a:p>
          <a:p>
            <a:pPr marL="0" indent="0">
              <a:buNone/>
            </a:pPr>
            <a:r>
              <a:rPr lang="en-GB" sz="800" dirty="0" smtClean="0"/>
              <a:t>	</a:t>
            </a:r>
            <a:r>
              <a:rPr lang="en-GB" sz="800" dirty="0" err="1" smtClean="0"/>
              <a:t>pogoRevision</a:t>
            </a:r>
            <a:r>
              <a:rPr lang="en-GB" sz="800" dirty="0" smtClean="0"/>
              <a:t> </a:t>
            </a:r>
            <a:r>
              <a:rPr lang="en-GB" sz="800" dirty="0"/>
              <a:t>= ID				</a:t>
            </a:r>
            <a:r>
              <a:rPr lang="en-GB" sz="800" dirty="0" smtClean="0"/>
              <a:t>// </a:t>
            </a:r>
            <a:r>
              <a:rPr lang="en-GB" sz="800" dirty="0"/>
              <a:t>To check Pogo revision when </a:t>
            </a:r>
            <a:r>
              <a:rPr lang="en-GB" sz="800" dirty="0" err="1"/>
              <a:t>xmi</a:t>
            </a:r>
            <a:r>
              <a:rPr lang="en-GB" sz="800" dirty="0"/>
              <a:t> has been created</a:t>
            </a:r>
          </a:p>
          <a:p>
            <a:pPr marL="0" indent="0">
              <a:buNone/>
            </a:pPr>
            <a:r>
              <a:rPr lang="en-GB" sz="800" dirty="0"/>
              <a:t>	</a:t>
            </a:r>
            <a:r>
              <a:rPr lang="en-GB" sz="800" dirty="0" smtClean="0"/>
              <a:t>institute </a:t>
            </a:r>
            <a:r>
              <a:rPr lang="en-GB" sz="800" dirty="0"/>
              <a:t>= ID				</a:t>
            </a:r>
            <a:r>
              <a:rPr lang="en-GB" sz="800" dirty="0" smtClean="0"/>
              <a:t>// </a:t>
            </a:r>
            <a:r>
              <a:rPr lang="en-GB" sz="800" dirty="0"/>
              <a:t>For future specific features </a:t>
            </a:r>
          </a:p>
          <a:p>
            <a:pPr marL="0" indent="0">
              <a:buNone/>
            </a:pPr>
            <a:r>
              <a:rPr lang="en-GB" sz="800" dirty="0"/>
              <a:t>	</a:t>
            </a:r>
            <a:r>
              <a:rPr lang="en-GB" sz="800" dirty="0" smtClean="0"/>
              <a:t>"</a:t>
            </a:r>
            <a:r>
              <a:rPr lang="en-GB" sz="800" dirty="0"/>
              <a:t>description:"				</a:t>
            </a:r>
            <a:r>
              <a:rPr lang="en-GB" sz="800" dirty="0" smtClean="0"/>
              <a:t>// </a:t>
            </a:r>
            <a:r>
              <a:rPr lang="en-GB" sz="800" dirty="0"/>
              <a:t>Class information</a:t>
            </a:r>
          </a:p>
          <a:p>
            <a:pPr marL="0" indent="0">
              <a:buNone/>
            </a:pPr>
            <a:r>
              <a:rPr lang="en-GB" sz="800" dirty="0"/>
              <a:t>	</a:t>
            </a:r>
            <a:r>
              <a:rPr lang="en-GB" sz="800" dirty="0" smtClean="0"/>
              <a:t>	(</a:t>
            </a:r>
            <a:r>
              <a:rPr lang="en-GB" sz="800" dirty="0"/>
              <a:t>description=</a:t>
            </a:r>
            <a:r>
              <a:rPr lang="en-GB" sz="800" dirty="0" err="1"/>
              <a:t>ClassDescription</a:t>
            </a:r>
            <a:r>
              <a:rPr lang="en-GB" sz="800" dirty="0"/>
              <a:t>)</a:t>
            </a:r>
          </a:p>
          <a:p>
            <a:pPr marL="0" indent="0">
              <a:buNone/>
            </a:pPr>
            <a:endParaRPr lang="en-GB" sz="800" dirty="0"/>
          </a:p>
          <a:p>
            <a:pPr marL="0" indent="0">
              <a:buNone/>
            </a:pPr>
            <a:r>
              <a:rPr lang="en-GB" sz="800" dirty="0"/>
              <a:t>	</a:t>
            </a:r>
            <a:r>
              <a:rPr lang="en-GB" sz="800" dirty="0" smtClean="0"/>
              <a:t>"</a:t>
            </a:r>
            <a:r>
              <a:rPr lang="en-GB" sz="800" dirty="0" err="1"/>
              <a:t>classProperties</a:t>
            </a:r>
            <a:r>
              <a:rPr lang="en-GB" sz="800" dirty="0"/>
              <a:t>:"				</a:t>
            </a:r>
            <a:r>
              <a:rPr lang="en-GB" sz="800" dirty="0" smtClean="0"/>
              <a:t>// </a:t>
            </a:r>
            <a:r>
              <a:rPr lang="en-GB" sz="800" dirty="0"/>
              <a:t>Class property list</a:t>
            </a:r>
          </a:p>
          <a:p>
            <a:pPr marL="0" indent="0">
              <a:buNone/>
            </a:pPr>
            <a:r>
              <a:rPr lang="en-GB" sz="800" dirty="0"/>
              <a:t>		(</a:t>
            </a:r>
            <a:r>
              <a:rPr lang="en-GB" sz="800" dirty="0" err="1"/>
              <a:t>classProperties</a:t>
            </a:r>
            <a:r>
              <a:rPr lang="en-GB" sz="800" dirty="0"/>
              <a:t>+=Property)*</a:t>
            </a:r>
          </a:p>
          <a:p>
            <a:pPr marL="0" indent="0">
              <a:buNone/>
            </a:pPr>
            <a:r>
              <a:rPr lang="en-GB" sz="800" dirty="0"/>
              <a:t>	</a:t>
            </a:r>
            <a:r>
              <a:rPr lang="en-GB" sz="800" dirty="0" smtClean="0"/>
              <a:t>"</a:t>
            </a:r>
            <a:r>
              <a:rPr lang="en-GB" sz="800" dirty="0" err="1"/>
              <a:t>deviceProperties</a:t>
            </a:r>
            <a:r>
              <a:rPr lang="en-GB" sz="800" dirty="0"/>
              <a:t>:"				</a:t>
            </a:r>
            <a:r>
              <a:rPr lang="en-GB" sz="800" dirty="0" smtClean="0"/>
              <a:t>// </a:t>
            </a:r>
            <a:r>
              <a:rPr lang="en-GB" sz="800" dirty="0"/>
              <a:t>Device Property list</a:t>
            </a:r>
          </a:p>
          <a:p>
            <a:pPr marL="0" indent="0">
              <a:buNone/>
            </a:pPr>
            <a:r>
              <a:rPr lang="en-GB" sz="800" dirty="0"/>
              <a:t>		(</a:t>
            </a:r>
            <a:r>
              <a:rPr lang="en-GB" sz="800" dirty="0" err="1"/>
              <a:t>deviceProperties</a:t>
            </a:r>
            <a:r>
              <a:rPr lang="en-GB" sz="800" dirty="0"/>
              <a:t>+=Property)*</a:t>
            </a:r>
          </a:p>
          <a:p>
            <a:pPr marL="0" indent="0">
              <a:buNone/>
            </a:pPr>
            <a:endParaRPr lang="en-GB" sz="800" dirty="0"/>
          </a:p>
          <a:p>
            <a:pPr marL="0" indent="0">
              <a:buNone/>
            </a:pPr>
            <a:r>
              <a:rPr lang="en-GB" sz="800" dirty="0"/>
              <a:t>	</a:t>
            </a:r>
            <a:r>
              <a:rPr lang="en-GB" sz="800" b="1" dirty="0" smtClean="0">
                <a:solidFill>
                  <a:srgbClr val="0000FF"/>
                </a:solidFill>
              </a:rPr>
              <a:t>"</a:t>
            </a:r>
            <a:r>
              <a:rPr lang="en-GB" sz="800" b="1" dirty="0">
                <a:solidFill>
                  <a:srgbClr val="0000FF"/>
                </a:solidFill>
              </a:rPr>
              <a:t>commands:"				</a:t>
            </a:r>
            <a:r>
              <a:rPr lang="en-GB" sz="800" b="1" dirty="0" smtClean="0">
                <a:solidFill>
                  <a:srgbClr val="0000FF"/>
                </a:solidFill>
              </a:rPr>
              <a:t>// </a:t>
            </a:r>
            <a:r>
              <a:rPr lang="en-GB" sz="800" b="1" dirty="0">
                <a:solidFill>
                  <a:srgbClr val="0000FF"/>
                </a:solidFill>
              </a:rPr>
              <a:t>Device static command list</a:t>
            </a:r>
          </a:p>
          <a:p>
            <a:pPr marL="0" indent="0">
              <a:buNone/>
            </a:pPr>
            <a:r>
              <a:rPr lang="en-GB" sz="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		</a:t>
            </a:r>
            <a:r>
              <a:rPr lang="en-GB" sz="800" b="1" dirty="0">
                <a:solidFill>
                  <a:srgbClr val="0000FF"/>
                </a:solidFill>
              </a:rPr>
              <a:t>(commands+=Command)*</a:t>
            </a:r>
          </a:p>
          <a:p>
            <a:pPr marL="0" indent="0">
              <a:buNone/>
            </a:pPr>
            <a:r>
              <a:rPr lang="fr-FR" sz="800" dirty="0"/>
              <a:t>	"</a:t>
            </a:r>
            <a:r>
              <a:rPr lang="fr-FR" sz="800" dirty="0" err="1"/>
              <a:t>dynamicCommands</a:t>
            </a:r>
            <a:r>
              <a:rPr lang="fr-FR" sz="800" dirty="0"/>
              <a:t>:"			</a:t>
            </a:r>
            <a:r>
              <a:rPr lang="fr-FR" sz="800" dirty="0" smtClean="0"/>
              <a:t>// </a:t>
            </a:r>
            <a:r>
              <a:rPr lang="fr-FR" sz="800" dirty="0" err="1"/>
              <a:t>Device</a:t>
            </a:r>
            <a:r>
              <a:rPr lang="fr-FR" sz="800" dirty="0"/>
              <a:t> </a:t>
            </a:r>
            <a:r>
              <a:rPr lang="fr-FR" sz="800" dirty="0" err="1"/>
              <a:t>dynamic</a:t>
            </a:r>
            <a:r>
              <a:rPr lang="fr-FR" sz="800" dirty="0"/>
              <a:t> command </a:t>
            </a:r>
            <a:r>
              <a:rPr lang="fr-FR" sz="800" dirty="0" err="1"/>
              <a:t>list</a:t>
            </a:r>
            <a:endParaRPr lang="fr-FR" sz="800" dirty="0"/>
          </a:p>
          <a:p>
            <a:pPr marL="0" indent="0">
              <a:buNone/>
            </a:pPr>
            <a:r>
              <a:rPr lang="en-GB" sz="800" dirty="0"/>
              <a:t>		(</a:t>
            </a:r>
            <a:r>
              <a:rPr lang="en-GB" sz="800" dirty="0" err="1"/>
              <a:t>dynamicCommands</a:t>
            </a:r>
            <a:r>
              <a:rPr lang="en-GB" sz="800" dirty="0"/>
              <a:t>+=Command)*</a:t>
            </a:r>
          </a:p>
          <a:p>
            <a:pPr marL="0" indent="0">
              <a:buNone/>
            </a:pPr>
            <a:r>
              <a:rPr lang="en-GB" sz="800" dirty="0"/>
              <a:t>	"attributes:"				</a:t>
            </a:r>
            <a:r>
              <a:rPr lang="en-GB" sz="800" dirty="0" smtClean="0"/>
              <a:t>// </a:t>
            </a:r>
            <a:r>
              <a:rPr lang="en-GB" sz="800" dirty="0"/>
              <a:t>Device static attribute list</a:t>
            </a:r>
          </a:p>
          <a:p>
            <a:pPr marL="0" indent="0">
              <a:buNone/>
            </a:pPr>
            <a:r>
              <a:rPr lang="en-GB" sz="800" dirty="0"/>
              <a:t>		(attributes+=Attribute)*</a:t>
            </a:r>
          </a:p>
          <a:p>
            <a:pPr marL="0" indent="0">
              <a:buNone/>
            </a:pPr>
            <a:r>
              <a:rPr lang="fr-FR" sz="800" dirty="0"/>
              <a:t>	"</a:t>
            </a:r>
            <a:r>
              <a:rPr lang="fr-FR" sz="800" dirty="0" err="1"/>
              <a:t>dynamicAttributes</a:t>
            </a:r>
            <a:r>
              <a:rPr lang="fr-FR" sz="800" dirty="0"/>
              <a:t>:"				</a:t>
            </a:r>
            <a:r>
              <a:rPr lang="fr-FR" sz="800" dirty="0" smtClean="0"/>
              <a:t>// </a:t>
            </a:r>
            <a:r>
              <a:rPr lang="fr-FR" sz="800" dirty="0" err="1"/>
              <a:t>Device</a:t>
            </a:r>
            <a:r>
              <a:rPr lang="fr-FR" sz="800" dirty="0"/>
              <a:t> </a:t>
            </a:r>
            <a:r>
              <a:rPr lang="fr-FR" sz="800" dirty="0" err="1"/>
              <a:t>dynamic</a:t>
            </a:r>
            <a:r>
              <a:rPr lang="fr-FR" sz="800" dirty="0"/>
              <a:t> </a:t>
            </a:r>
            <a:r>
              <a:rPr lang="fr-FR" sz="800" dirty="0" err="1"/>
              <a:t>attribute</a:t>
            </a:r>
            <a:r>
              <a:rPr lang="fr-FR" sz="800" dirty="0"/>
              <a:t> </a:t>
            </a:r>
            <a:r>
              <a:rPr lang="fr-FR" sz="800" dirty="0" err="1"/>
              <a:t>list</a:t>
            </a:r>
            <a:endParaRPr lang="fr-FR" sz="800" dirty="0"/>
          </a:p>
          <a:p>
            <a:pPr marL="0" indent="0">
              <a:buNone/>
            </a:pPr>
            <a:r>
              <a:rPr lang="en-GB" sz="800" dirty="0"/>
              <a:t>		(</a:t>
            </a:r>
            <a:r>
              <a:rPr lang="en-GB" sz="800" dirty="0" err="1"/>
              <a:t>dynamicAttributes</a:t>
            </a:r>
            <a:r>
              <a:rPr lang="en-GB" sz="800" dirty="0"/>
              <a:t>+=Attribute)*</a:t>
            </a:r>
          </a:p>
          <a:p>
            <a:pPr marL="0" indent="0">
              <a:buNone/>
            </a:pPr>
            <a:r>
              <a:rPr lang="en-GB" sz="800" dirty="0"/>
              <a:t>	"</a:t>
            </a:r>
            <a:r>
              <a:rPr lang="en-GB" sz="800" dirty="0" err="1"/>
              <a:t>forwardedAttributes</a:t>
            </a:r>
            <a:r>
              <a:rPr lang="en-GB" sz="800" dirty="0"/>
              <a:t>:"			</a:t>
            </a:r>
            <a:r>
              <a:rPr lang="en-GB" sz="800" dirty="0" smtClean="0"/>
              <a:t>// </a:t>
            </a:r>
            <a:r>
              <a:rPr lang="en-GB" sz="800" dirty="0"/>
              <a:t>Device forwarded attribute list</a:t>
            </a:r>
          </a:p>
          <a:p>
            <a:pPr marL="0" indent="0">
              <a:buNone/>
            </a:pPr>
            <a:r>
              <a:rPr lang="en-GB" sz="800" dirty="0"/>
              <a:t>		(</a:t>
            </a:r>
            <a:r>
              <a:rPr lang="en-GB" sz="800" dirty="0" err="1"/>
              <a:t>forwardedAttributes</a:t>
            </a:r>
            <a:r>
              <a:rPr lang="en-GB" sz="800" dirty="0"/>
              <a:t>+=</a:t>
            </a:r>
            <a:r>
              <a:rPr lang="en-GB" sz="800" dirty="0" err="1"/>
              <a:t>ForwardedAttribute</a:t>
            </a:r>
            <a:r>
              <a:rPr lang="en-GB" sz="800" dirty="0"/>
              <a:t>)*</a:t>
            </a:r>
          </a:p>
          <a:p>
            <a:pPr marL="0" indent="0">
              <a:buNone/>
            </a:pPr>
            <a:r>
              <a:rPr lang="en-GB" sz="800" dirty="0"/>
              <a:t>	"pipes:"				</a:t>
            </a:r>
            <a:r>
              <a:rPr lang="en-GB" sz="800" dirty="0" smtClean="0"/>
              <a:t>// </a:t>
            </a:r>
            <a:r>
              <a:rPr lang="en-GB" sz="800" dirty="0"/>
              <a:t>Device pipe list</a:t>
            </a:r>
          </a:p>
          <a:p>
            <a:pPr marL="0" indent="0">
              <a:buNone/>
            </a:pPr>
            <a:r>
              <a:rPr lang="en-GB" sz="800" dirty="0"/>
              <a:t>		(pipes+=Pipe</a:t>
            </a:r>
            <a:r>
              <a:rPr lang="en-GB" sz="800" dirty="0" smtClean="0"/>
              <a:t>)*</a:t>
            </a:r>
            <a:endParaRPr lang="en-GB" sz="800" dirty="0"/>
          </a:p>
          <a:p>
            <a:pPr marL="0" indent="0">
              <a:buNone/>
            </a:pPr>
            <a:r>
              <a:rPr lang="en-GB" sz="800" dirty="0"/>
              <a:t>	"states:"				</a:t>
            </a:r>
            <a:r>
              <a:rPr lang="en-GB" sz="800" dirty="0" smtClean="0"/>
              <a:t>// </a:t>
            </a:r>
            <a:r>
              <a:rPr lang="en-GB" sz="800" dirty="0"/>
              <a:t>Device state list</a:t>
            </a:r>
          </a:p>
          <a:p>
            <a:pPr marL="0" indent="0">
              <a:buNone/>
            </a:pPr>
            <a:r>
              <a:rPr lang="en-GB" sz="800" dirty="0"/>
              <a:t>		(states+=State)*</a:t>
            </a:r>
          </a:p>
          <a:p>
            <a:pPr marL="0" indent="0">
              <a:buNone/>
            </a:pPr>
            <a:r>
              <a:rPr lang="en-GB" sz="800" dirty="0"/>
              <a:t>	</a:t>
            </a:r>
          </a:p>
          <a:p>
            <a:pPr marL="0" indent="0">
              <a:buNone/>
            </a:pPr>
            <a:r>
              <a:rPr lang="en-GB" sz="800" dirty="0"/>
              <a:t>	preferences = Preferences			</a:t>
            </a:r>
            <a:r>
              <a:rPr lang="en-GB" sz="800" dirty="0" smtClean="0"/>
              <a:t>// </a:t>
            </a:r>
            <a:r>
              <a:rPr lang="en-GB" sz="800" dirty="0"/>
              <a:t>Preferences (for programmer, for site or at run time)</a:t>
            </a:r>
          </a:p>
          <a:p>
            <a:pPr marL="0" indent="0">
              <a:buNone/>
            </a:pPr>
            <a:r>
              <a:rPr lang="en-GB" sz="800" dirty="0"/>
              <a:t>	"</a:t>
            </a:r>
            <a:r>
              <a:rPr lang="en-GB" sz="800" dirty="0" err="1"/>
              <a:t>additionalFiles</a:t>
            </a:r>
            <a:r>
              <a:rPr lang="en-GB" sz="800" dirty="0"/>
              <a:t>:"				</a:t>
            </a:r>
            <a:r>
              <a:rPr lang="en-GB" sz="800" dirty="0" smtClean="0"/>
              <a:t>// </a:t>
            </a:r>
            <a:r>
              <a:rPr lang="en-GB" sz="800" dirty="0"/>
              <a:t>Programmer's additional files to be added in </a:t>
            </a:r>
            <a:r>
              <a:rPr lang="en-GB" sz="800" dirty="0" err="1"/>
              <a:t>Makefile</a:t>
            </a:r>
            <a:r>
              <a:rPr lang="en-GB" sz="800" dirty="0"/>
              <a:t> (utilities, threads,...)</a:t>
            </a:r>
          </a:p>
          <a:p>
            <a:pPr marL="0" indent="0">
              <a:buNone/>
            </a:pPr>
            <a:r>
              <a:rPr lang="en-GB" sz="800" dirty="0"/>
              <a:t>		(</a:t>
            </a:r>
            <a:r>
              <a:rPr lang="en-GB" sz="800" dirty="0" err="1"/>
              <a:t>additionalFiles</a:t>
            </a:r>
            <a:r>
              <a:rPr lang="en-GB" sz="800" dirty="0"/>
              <a:t>+=</a:t>
            </a:r>
            <a:r>
              <a:rPr lang="en-GB" sz="800" dirty="0" err="1"/>
              <a:t>AdditionalFile</a:t>
            </a:r>
            <a:r>
              <a:rPr lang="en-GB" sz="800" dirty="0"/>
              <a:t>)*</a:t>
            </a:r>
          </a:p>
          <a:p>
            <a:pPr marL="0" indent="0">
              <a:buNone/>
            </a:pPr>
            <a:r>
              <a:rPr lang="en-GB" sz="800" dirty="0"/>
              <a:t>	"</a:t>
            </a:r>
            <a:r>
              <a:rPr lang="en-GB" sz="800" dirty="0" err="1"/>
              <a:t>overlodedPollPeriodObject</a:t>
            </a:r>
            <a:r>
              <a:rPr lang="en-GB" sz="800" dirty="0"/>
              <a:t>:"			</a:t>
            </a:r>
            <a:r>
              <a:rPr lang="en-GB" sz="800" dirty="0" smtClean="0"/>
              <a:t>// </a:t>
            </a:r>
            <a:r>
              <a:rPr lang="en-GB" sz="800" dirty="0"/>
              <a:t>Object list (Command or Attribute) where polling period has been overloaded</a:t>
            </a:r>
          </a:p>
          <a:p>
            <a:pPr marL="0" indent="0">
              <a:buNone/>
            </a:pPr>
            <a:r>
              <a:rPr lang="en-GB" sz="800" dirty="0"/>
              <a:t>		(</a:t>
            </a:r>
            <a:r>
              <a:rPr lang="en-GB" sz="800" dirty="0" err="1"/>
              <a:t>overlodedPollPeriodObject</a:t>
            </a:r>
            <a:r>
              <a:rPr lang="en-GB" sz="800" dirty="0"/>
              <a:t> += </a:t>
            </a:r>
            <a:r>
              <a:rPr lang="en-GB" sz="800" dirty="0" err="1"/>
              <a:t>OverlodedPollPeriodObject</a:t>
            </a:r>
            <a:r>
              <a:rPr lang="en-GB" sz="800" dirty="0"/>
              <a:t>)*</a:t>
            </a:r>
          </a:p>
          <a:p>
            <a:pPr marL="0" indent="0">
              <a:buNone/>
            </a:pPr>
            <a:r>
              <a:rPr lang="en-GB" sz="800" dirty="0" smtClean="0"/>
              <a:t>               "}";</a:t>
            </a:r>
            <a:endParaRPr lang="en-GB" sz="800" dirty="0"/>
          </a:p>
          <a:p>
            <a:pPr marL="0" indent="0">
              <a:buNone/>
            </a:pPr>
            <a:endParaRPr lang="en-US" sz="800" b="1" u="sng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1716-3E5A-4751-AD0D-1C97A670FC73}" type="datetime1">
              <a:rPr lang="en-GB" smtClean="0"/>
              <a:pPr/>
              <a:t>30/11/2020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935B-C326-492F-A1FE-EEA04E964E75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12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3429000" cy="381000"/>
          </a:xfrm>
          <a:noFill/>
        </p:spPr>
        <p:txBody>
          <a:bodyPr/>
          <a:lstStyle/>
          <a:p>
            <a:r>
              <a:rPr lang="en-US" dirty="0" smtClean="0"/>
              <a:t>Pascal </a:t>
            </a:r>
            <a:r>
              <a:rPr lang="en-US" dirty="0" err="1" smtClean="0"/>
              <a:t>Verdier</a:t>
            </a:r>
            <a:endParaRPr lang="en-US" dirty="0" smtClean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GB" sz="2400" b="1" u="sng" dirty="0"/>
              <a:t>Pogo TANGO code </a:t>
            </a:r>
            <a:r>
              <a:rPr lang="en-GB" sz="2400" b="1" u="sng" dirty="0" smtClean="0"/>
              <a:t>generator</a:t>
            </a:r>
            <a:endParaRPr lang="en-GB" sz="2400" b="1" u="sng" dirty="0"/>
          </a:p>
        </p:txBody>
      </p:sp>
    </p:spTree>
    <p:extLst>
      <p:ext uri="{BB962C8B-B14F-4D97-AF65-F5344CB8AC3E}">
        <p14:creationId xmlns:p14="http://schemas.microsoft.com/office/powerpoint/2010/main" val="82316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51520" y="1005705"/>
            <a:ext cx="8640960" cy="53030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800" dirty="0"/>
              <a:t>//</a:t>
            </a:r>
          </a:p>
          <a:p>
            <a:pPr marL="0" indent="0">
              <a:buNone/>
            </a:pPr>
            <a:r>
              <a:rPr lang="en-GB" sz="800" dirty="0"/>
              <a:t>//	Command Definition</a:t>
            </a:r>
          </a:p>
          <a:p>
            <a:pPr marL="0" indent="0">
              <a:buNone/>
            </a:pPr>
            <a:r>
              <a:rPr lang="en-GB" sz="800" dirty="0"/>
              <a:t>//</a:t>
            </a:r>
          </a:p>
          <a:p>
            <a:pPr marL="0" indent="0">
              <a:buNone/>
            </a:pPr>
            <a:r>
              <a:rPr lang="en-GB" sz="800" dirty="0"/>
              <a:t>Command:</a:t>
            </a:r>
          </a:p>
          <a:p>
            <a:pPr marL="0" indent="0">
              <a:buNone/>
            </a:pPr>
            <a:r>
              <a:rPr lang="en-GB" sz="800" dirty="0"/>
              <a:t>	name        </a:t>
            </a:r>
            <a:r>
              <a:rPr lang="en-GB" sz="800" dirty="0" smtClean="0"/>
              <a:t>      = </a:t>
            </a:r>
            <a:r>
              <a:rPr lang="en-GB" sz="800" dirty="0"/>
              <a:t>ID</a:t>
            </a:r>
          </a:p>
          <a:p>
            <a:pPr marL="0" indent="0">
              <a:buNone/>
            </a:pPr>
            <a:r>
              <a:rPr lang="en-GB" sz="800" dirty="0"/>
              <a:t>	</a:t>
            </a:r>
            <a:r>
              <a:rPr lang="en-GB" sz="800" dirty="0" err="1"/>
              <a:t>argin</a:t>
            </a:r>
            <a:r>
              <a:rPr lang="en-GB" sz="800" dirty="0"/>
              <a:t>           </a:t>
            </a:r>
            <a:r>
              <a:rPr lang="en-GB" sz="800" dirty="0" smtClean="0"/>
              <a:t>    = </a:t>
            </a:r>
            <a:r>
              <a:rPr lang="en-GB" sz="800" dirty="0"/>
              <a:t>Argument</a:t>
            </a:r>
          </a:p>
          <a:p>
            <a:pPr marL="0" indent="0">
              <a:buNone/>
            </a:pPr>
            <a:r>
              <a:rPr lang="en-GB" sz="800" dirty="0"/>
              <a:t>	</a:t>
            </a:r>
            <a:r>
              <a:rPr lang="en-GB" sz="800" dirty="0" err="1"/>
              <a:t>argout</a:t>
            </a:r>
            <a:r>
              <a:rPr lang="en-GB" sz="800" dirty="0"/>
              <a:t>         </a:t>
            </a:r>
            <a:r>
              <a:rPr lang="en-GB" sz="800" dirty="0" smtClean="0"/>
              <a:t>   = </a:t>
            </a:r>
            <a:r>
              <a:rPr lang="en-GB" sz="800" dirty="0"/>
              <a:t>Argument </a:t>
            </a:r>
          </a:p>
          <a:p>
            <a:pPr marL="0" indent="0">
              <a:buNone/>
            </a:pPr>
            <a:r>
              <a:rPr lang="en-GB" sz="800" dirty="0"/>
              <a:t>	description  </a:t>
            </a:r>
            <a:r>
              <a:rPr lang="en-GB" sz="800" dirty="0" smtClean="0"/>
              <a:t>  = </a:t>
            </a:r>
            <a:r>
              <a:rPr lang="en-GB" sz="800" dirty="0"/>
              <a:t>STRING</a:t>
            </a:r>
          </a:p>
          <a:p>
            <a:pPr marL="0" indent="0">
              <a:buNone/>
            </a:pPr>
            <a:r>
              <a:rPr lang="en-GB" sz="800" dirty="0"/>
              <a:t>	status          </a:t>
            </a:r>
            <a:r>
              <a:rPr lang="en-GB" sz="800" dirty="0" smtClean="0"/>
              <a:t>    = </a:t>
            </a:r>
            <a:r>
              <a:rPr lang="en-GB" sz="800" dirty="0" err="1"/>
              <a:t>InheritanceStatus</a:t>
            </a:r>
            <a:endParaRPr lang="en-GB" sz="800" dirty="0"/>
          </a:p>
          <a:p>
            <a:pPr marL="0" indent="0">
              <a:buNone/>
            </a:pPr>
            <a:r>
              <a:rPr lang="en-GB" sz="800" dirty="0"/>
              <a:t>	</a:t>
            </a:r>
            <a:r>
              <a:rPr lang="en-GB" sz="800" dirty="0" err="1"/>
              <a:t>execMethod</a:t>
            </a:r>
            <a:r>
              <a:rPr lang="en-GB" sz="800" dirty="0"/>
              <a:t> </a:t>
            </a:r>
            <a:r>
              <a:rPr lang="en-GB" sz="800" dirty="0" smtClean="0"/>
              <a:t> = </a:t>
            </a:r>
            <a:r>
              <a:rPr lang="en-GB" sz="800" dirty="0"/>
              <a:t>STRING </a:t>
            </a:r>
          </a:p>
          <a:p>
            <a:pPr marL="0" indent="0">
              <a:buNone/>
            </a:pPr>
            <a:r>
              <a:rPr lang="en-GB" sz="800" dirty="0"/>
              <a:t>	</a:t>
            </a:r>
            <a:r>
              <a:rPr lang="en-GB" sz="800" dirty="0" err="1"/>
              <a:t>displayLevel</a:t>
            </a:r>
            <a:r>
              <a:rPr lang="en-GB" sz="800" dirty="0"/>
              <a:t> </a:t>
            </a:r>
            <a:r>
              <a:rPr lang="en-GB" sz="800" dirty="0" smtClean="0"/>
              <a:t>  = </a:t>
            </a:r>
            <a:r>
              <a:rPr lang="en-GB" sz="800" dirty="0" err="1"/>
              <a:t>DisplayLevel</a:t>
            </a:r>
            <a:endParaRPr lang="en-GB" sz="800" dirty="0"/>
          </a:p>
          <a:p>
            <a:pPr marL="0" indent="0">
              <a:buNone/>
            </a:pPr>
            <a:r>
              <a:rPr lang="en-GB" sz="800" dirty="0"/>
              <a:t>	</a:t>
            </a:r>
            <a:r>
              <a:rPr lang="en-GB" sz="800" dirty="0" err="1"/>
              <a:t>polledPeriod</a:t>
            </a:r>
            <a:r>
              <a:rPr lang="en-GB" sz="800" dirty="0"/>
              <a:t> </a:t>
            </a:r>
            <a:r>
              <a:rPr lang="en-GB" sz="800" dirty="0" smtClean="0"/>
              <a:t> = </a:t>
            </a:r>
            <a:r>
              <a:rPr lang="en-GB" sz="800" dirty="0"/>
              <a:t>STRING</a:t>
            </a:r>
          </a:p>
          <a:p>
            <a:pPr marL="0" indent="0">
              <a:buNone/>
            </a:pPr>
            <a:r>
              <a:rPr lang="en-GB" sz="800" dirty="0"/>
              <a:t>	</a:t>
            </a:r>
            <a:r>
              <a:rPr lang="en-GB" sz="800" dirty="0" err="1"/>
              <a:t>isDynamic</a:t>
            </a:r>
            <a:r>
              <a:rPr lang="en-GB" sz="800" dirty="0"/>
              <a:t>    </a:t>
            </a:r>
            <a:r>
              <a:rPr lang="en-GB" sz="800" dirty="0" smtClean="0"/>
              <a:t>  = </a:t>
            </a:r>
            <a:r>
              <a:rPr lang="en-GB" sz="800" dirty="0"/>
              <a:t>Boolean</a:t>
            </a:r>
          </a:p>
          <a:p>
            <a:pPr marL="0" indent="0">
              <a:buNone/>
            </a:pPr>
            <a:r>
              <a:rPr lang="en-GB" sz="800" dirty="0"/>
              <a:t>	"</a:t>
            </a:r>
            <a:r>
              <a:rPr lang="en-GB" sz="800" dirty="0" err="1"/>
              <a:t>excludedStates</a:t>
            </a:r>
            <a:r>
              <a:rPr lang="en-GB" sz="800" dirty="0"/>
              <a:t>:"</a:t>
            </a:r>
          </a:p>
          <a:p>
            <a:pPr marL="0" indent="0">
              <a:buNone/>
            </a:pPr>
            <a:r>
              <a:rPr lang="en-GB" sz="800" dirty="0"/>
              <a:t>		(</a:t>
            </a:r>
            <a:r>
              <a:rPr lang="en-GB" sz="800" dirty="0" err="1"/>
              <a:t>excludedStates</a:t>
            </a:r>
            <a:r>
              <a:rPr lang="en-GB" sz="800" dirty="0"/>
              <a:t>+=STRING)*</a:t>
            </a:r>
          </a:p>
          <a:p>
            <a:pPr marL="0" indent="0">
              <a:buNone/>
            </a:pPr>
            <a:r>
              <a:rPr lang="en-GB" sz="800" dirty="0"/>
              <a:t>;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endParaRPr lang="en-GB" sz="800" dirty="0"/>
          </a:p>
          <a:p>
            <a:pPr marL="0" indent="0">
              <a:buNone/>
            </a:pPr>
            <a:r>
              <a:rPr lang="en-GB" sz="800" dirty="0"/>
              <a:t>Argument:	type=Type description=STRING;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endParaRPr lang="en-GB" sz="800" dirty="0"/>
          </a:p>
          <a:p>
            <a:pPr marL="0" indent="0">
              <a:buNone/>
            </a:pPr>
            <a:r>
              <a:rPr lang="en-GB" sz="800" dirty="0" err="1"/>
              <a:t>DisplayLevel</a:t>
            </a:r>
            <a:r>
              <a:rPr lang="en-GB" sz="800" dirty="0"/>
              <a:t>:	"OPERATOR" | "EXPERT";</a:t>
            </a:r>
          </a:p>
          <a:p>
            <a:pPr marL="0" indent="0">
              <a:buNone/>
            </a:pPr>
            <a:endParaRPr lang="en-GB" sz="800" dirty="0"/>
          </a:p>
          <a:p>
            <a:pPr marL="0" indent="0">
              <a:buNone/>
            </a:pPr>
            <a:endParaRPr lang="en-GB" sz="800" dirty="0"/>
          </a:p>
          <a:p>
            <a:pPr marL="0" indent="0">
              <a:buNone/>
            </a:pPr>
            <a:r>
              <a:rPr lang="en-GB" sz="800" dirty="0" err="1"/>
              <a:t>InheritanceStatus</a:t>
            </a:r>
            <a:r>
              <a:rPr lang="en-GB" sz="800" dirty="0"/>
              <a:t>:</a:t>
            </a:r>
          </a:p>
          <a:p>
            <a:pPr marL="0" indent="0">
              <a:buNone/>
            </a:pPr>
            <a:r>
              <a:rPr lang="en-GB" sz="800" dirty="0"/>
              <a:t>	abstract      </a:t>
            </a:r>
            <a:r>
              <a:rPr lang="en-GB" sz="800" dirty="0" smtClean="0"/>
              <a:t>     </a:t>
            </a:r>
            <a:r>
              <a:rPr lang="en-GB" sz="800" dirty="0"/>
              <a:t>= Boolean	// is abstract or inherited from abstract</a:t>
            </a:r>
          </a:p>
          <a:p>
            <a:pPr marL="0" indent="0">
              <a:buNone/>
            </a:pPr>
            <a:r>
              <a:rPr lang="en-GB" sz="800" dirty="0"/>
              <a:t>	inherited   </a:t>
            </a:r>
            <a:r>
              <a:rPr lang="en-GB" sz="800" dirty="0" smtClean="0"/>
              <a:t>      </a:t>
            </a:r>
            <a:r>
              <a:rPr lang="en-GB" sz="800" dirty="0"/>
              <a:t>= Boolean	// is inherited</a:t>
            </a:r>
          </a:p>
          <a:p>
            <a:pPr marL="0" indent="0">
              <a:buNone/>
            </a:pPr>
            <a:r>
              <a:rPr lang="en-GB" sz="800" dirty="0"/>
              <a:t>	concrete       </a:t>
            </a:r>
            <a:r>
              <a:rPr lang="en-GB" sz="800" dirty="0" smtClean="0"/>
              <a:t>   </a:t>
            </a:r>
            <a:r>
              <a:rPr lang="en-GB" sz="800" dirty="0"/>
              <a:t>= Boolean	// is concrete or overloaded</a:t>
            </a:r>
          </a:p>
          <a:p>
            <a:pPr marL="0" indent="0">
              <a:buNone/>
            </a:pPr>
            <a:r>
              <a:rPr lang="en-GB" sz="800" dirty="0"/>
              <a:t>	</a:t>
            </a:r>
            <a:r>
              <a:rPr lang="en-GB" sz="800" dirty="0" err="1"/>
              <a:t>concreteHere</a:t>
            </a:r>
            <a:r>
              <a:rPr lang="en-GB" sz="800" dirty="0"/>
              <a:t> = Boolean	// is concrete or overloaded in this class</a:t>
            </a:r>
          </a:p>
          <a:p>
            <a:pPr marL="0" indent="0">
              <a:buNone/>
            </a:pPr>
            <a:r>
              <a:rPr lang="en-GB" sz="800" dirty="0"/>
              <a:t>	</a:t>
            </a:r>
            <a:r>
              <a:rPr lang="en-GB" sz="800" dirty="0" err="1" smtClean="0"/>
              <a:t>hasChanged</a:t>
            </a:r>
            <a:r>
              <a:rPr lang="en-GB" sz="800" dirty="0" smtClean="0"/>
              <a:t>   </a:t>
            </a:r>
            <a:r>
              <a:rPr lang="en-GB" sz="800" dirty="0"/>
              <a:t>= STRING;	// What has changed (</a:t>
            </a:r>
            <a:r>
              <a:rPr lang="en-GB" sz="800" dirty="0" err="1"/>
              <a:t>dataType</a:t>
            </a:r>
            <a:r>
              <a:rPr lang="en-GB" sz="800" dirty="0"/>
              <a:t>, </a:t>
            </a:r>
            <a:r>
              <a:rPr lang="en-GB" sz="800" dirty="0" err="1"/>
              <a:t>attType</a:t>
            </a:r>
            <a:r>
              <a:rPr lang="en-GB" sz="800" dirty="0"/>
              <a:t>, </a:t>
            </a:r>
            <a:r>
              <a:rPr lang="en-GB" sz="800" dirty="0" err="1"/>
              <a:t>RWtype</a:t>
            </a:r>
            <a:r>
              <a:rPr lang="en-GB" sz="800" dirty="0"/>
              <a:t>)</a:t>
            </a:r>
          </a:p>
          <a:p>
            <a:pPr marL="0" indent="0">
              <a:buNone/>
            </a:pPr>
            <a:endParaRPr lang="en-GB" sz="800" dirty="0"/>
          </a:p>
          <a:p>
            <a:pPr marL="0" indent="0">
              <a:buNone/>
            </a:pPr>
            <a:r>
              <a:rPr lang="en-GB" sz="800" dirty="0" smtClean="0"/>
              <a:t>     </a:t>
            </a:r>
            <a:endParaRPr lang="en-US" sz="800" b="1" u="sng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1716-3E5A-4751-AD0D-1C97A670FC73}" type="datetime1">
              <a:rPr lang="en-GB" smtClean="0"/>
              <a:pPr/>
              <a:t>02/12/2020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935B-C326-492F-A1FE-EEA04E964E75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12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3429000" cy="381000"/>
          </a:xfrm>
          <a:noFill/>
        </p:spPr>
        <p:txBody>
          <a:bodyPr/>
          <a:lstStyle/>
          <a:p>
            <a:r>
              <a:rPr lang="en-US" dirty="0" smtClean="0"/>
              <a:t>Pascal </a:t>
            </a:r>
            <a:r>
              <a:rPr lang="en-US" dirty="0" err="1" smtClean="0"/>
              <a:t>Verdier</a:t>
            </a:r>
            <a:endParaRPr lang="en-US" dirty="0" smtClean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GB" sz="2400" b="1" u="sng" dirty="0"/>
              <a:t>Pogo TANGO code </a:t>
            </a:r>
            <a:r>
              <a:rPr lang="en-GB" sz="2400" b="1" u="sng" dirty="0" smtClean="0"/>
              <a:t>generator</a:t>
            </a:r>
            <a:endParaRPr lang="en-GB" sz="2400" b="1" u="sng" dirty="0"/>
          </a:p>
        </p:txBody>
      </p:sp>
    </p:spTree>
    <p:extLst>
      <p:ext uri="{BB962C8B-B14F-4D97-AF65-F5344CB8AC3E}">
        <p14:creationId xmlns:p14="http://schemas.microsoft.com/office/powerpoint/2010/main" val="48975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51520" y="1005706"/>
            <a:ext cx="8640960" cy="51595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 smtClean="0"/>
              <a:t>Compiling </a:t>
            </a:r>
            <a:r>
              <a:rPr lang="en-GB" sz="1600" dirty="0" err="1" smtClean="0"/>
              <a:t>fr.esrf.tango.pogo</a:t>
            </a:r>
            <a:r>
              <a:rPr lang="en-GB" sz="1600" dirty="0" smtClean="0"/>
              <a:t>/</a:t>
            </a:r>
            <a:r>
              <a:rPr lang="en-GB" sz="1600" dirty="0" err="1" smtClean="0"/>
              <a:t>src</a:t>
            </a:r>
            <a:r>
              <a:rPr lang="en-GB" sz="1600" dirty="0" smtClean="0"/>
              <a:t>/</a:t>
            </a:r>
            <a:r>
              <a:rPr lang="en-GB" sz="1600" dirty="0" err="1" smtClean="0"/>
              <a:t>PogoDsl.xtext</a:t>
            </a:r>
            <a:r>
              <a:rPr lang="en-GB" sz="1600" dirty="0" smtClean="0"/>
              <a:t> generates 2 </a:t>
            </a:r>
            <a:r>
              <a:rPr lang="en-GB" sz="1600" dirty="0"/>
              <a:t>packages:</a:t>
            </a:r>
          </a:p>
          <a:p>
            <a:pPr marL="457200" lvl="1" indent="0">
              <a:buNone/>
            </a:pPr>
            <a:r>
              <a:rPr lang="en-GB" sz="1200" b="1" dirty="0" smtClean="0"/>
              <a:t>        </a:t>
            </a:r>
            <a:r>
              <a:rPr lang="en-GB" sz="1200" b="1" u="sng" dirty="0" smtClean="0"/>
              <a:t>Java Interfaces</a:t>
            </a:r>
            <a:r>
              <a:rPr lang="en-GB" sz="1200" dirty="0" smtClean="0"/>
              <a:t>                                        </a:t>
            </a:r>
            <a:r>
              <a:rPr lang="en-GB" sz="1200" dirty="0"/>
              <a:t>and                          </a:t>
            </a:r>
            <a:r>
              <a:rPr lang="en-GB" sz="1200" dirty="0" smtClean="0"/>
              <a:t>                </a:t>
            </a:r>
            <a:r>
              <a:rPr lang="en-GB" sz="1200" b="1" u="sng" dirty="0" smtClean="0"/>
              <a:t>Java classes Implementation</a:t>
            </a:r>
            <a:endParaRPr lang="en-GB" sz="1200" dirty="0"/>
          </a:p>
          <a:p>
            <a:pPr marL="0" indent="0">
              <a:buNone/>
            </a:pPr>
            <a:endParaRPr lang="en-GB" sz="1200" b="1" u="sng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1716-3E5A-4751-AD0D-1C97A670FC73}" type="datetime1">
              <a:rPr lang="en-GB" smtClean="0"/>
              <a:pPr/>
              <a:t>02/12/2020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935B-C326-492F-A1FE-EEA04E964E75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12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3429000" cy="381000"/>
          </a:xfrm>
          <a:noFill/>
        </p:spPr>
        <p:txBody>
          <a:bodyPr/>
          <a:lstStyle/>
          <a:p>
            <a:r>
              <a:rPr lang="en-US" dirty="0" smtClean="0"/>
              <a:t>Pascal </a:t>
            </a:r>
            <a:r>
              <a:rPr lang="en-US" dirty="0" err="1" smtClean="0"/>
              <a:t>Verdier</a:t>
            </a:r>
            <a:endParaRPr lang="en-US" dirty="0" smtClean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GB" sz="2400" b="1" u="sng" dirty="0"/>
              <a:t>Pogo TANGO code </a:t>
            </a:r>
            <a:r>
              <a:rPr lang="en-GB" sz="2400" b="1" u="sng" dirty="0" smtClean="0"/>
              <a:t>generator</a:t>
            </a:r>
            <a:endParaRPr lang="en-GB" sz="2400" b="1" u="sng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190" y="1605274"/>
            <a:ext cx="2093490" cy="4680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7783" y="1605498"/>
            <a:ext cx="2144497" cy="46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1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2182</Words>
  <Application>Microsoft Office PowerPoint</Application>
  <PresentationFormat>On-screen Show (4:3)</PresentationFormat>
  <Paragraphs>450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PowerPoint Presentation</vt:lpstr>
      <vt:lpstr>Pogo TANGO code generator</vt:lpstr>
      <vt:lpstr>Pogo TANGO code generator</vt:lpstr>
      <vt:lpstr>Pogo TANGO code generator</vt:lpstr>
      <vt:lpstr>Pogo TANGO code generator</vt:lpstr>
      <vt:lpstr>Pogo TANGO code generator</vt:lpstr>
      <vt:lpstr>Pogo TANGO code generator</vt:lpstr>
      <vt:lpstr>Pogo TANGO code generator</vt:lpstr>
      <vt:lpstr>Pogo TANGO code generator</vt:lpstr>
      <vt:lpstr>Pogo TANGO code generator</vt:lpstr>
      <vt:lpstr>Pogo TANGO code generator</vt:lpstr>
      <vt:lpstr>Pogo TANGO code generator</vt:lpstr>
      <vt:lpstr>Pogo TANGO code generator</vt:lpstr>
      <vt:lpstr>Pogo TANGO code generator</vt:lpstr>
      <vt:lpstr>Pogo TANGO code generator</vt:lpstr>
      <vt:lpstr>Pogo TANGO code generator</vt:lpstr>
      <vt:lpstr>Pogo TANGO code generator</vt:lpstr>
      <vt:lpstr>Pogo TANGO code generator</vt:lpstr>
      <vt:lpstr>Pogo TANGO code generator</vt:lpstr>
      <vt:lpstr>Thank you!</vt:lpstr>
    </vt:vector>
  </TitlesOfParts>
  <Company>ESRF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REGIS</dc:creator>
  <cp:lastModifiedBy>VERDIER Pascal</cp:lastModifiedBy>
  <cp:revision>105</cp:revision>
  <cp:lastPrinted>2020-12-07T14:54:34Z</cp:lastPrinted>
  <dcterms:created xsi:type="dcterms:W3CDTF">2013-06-20T07:15:57Z</dcterms:created>
  <dcterms:modified xsi:type="dcterms:W3CDTF">2020-12-16T08:44:28Z</dcterms:modified>
</cp:coreProperties>
</file>