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64" r:id="rId2"/>
    <p:sldId id="312" r:id="rId3"/>
    <p:sldId id="409" r:id="rId4"/>
    <p:sldId id="410" r:id="rId5"/>
    <p:sldId id="393" r:id="rId6"/>
    <p:sldId id="406" r:id="rId7"/>
    <p:sldId id="408" r:id="rId8"/>
    <p:sldId id="411" r:id="rId9"/>
    <p:sldId id="425" r:id="rId10"/>
    <p:sldId id="424" r:id="rId11"/>
    <p:sldId id="412" r:id="rId12"/>
    <p:sldId id="413" r:id="rId13"/>
    <p:sldId id="414" r:id="rId14"/>
    <p:sldId id="415" r:id="rId15"/>
    <p:sldId id="416" r:id="rId16"/>
    <p:sldId id="417" r:id="rId17"/>
    <p:sldId id="418" r:id="rId18"/>
    <p:sldId id="419" r:id="rId19"/>
    <p:sldId id="426" r:id="rId20"/>
    <p:sldId id="420" r:id="rId21"/>
    <p:sldId id="421" r:id="rId22"/>
    <p:sldId id="422" r:id="rId23"/>
    <p:sldId id="423" r:id="rId24"/>
    <p:sldId id="31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URTEMBOURG Reynald" initials="BR" lastIdx="4" clrIdx="0">
    <p:extLst>
      <p:ext uri="{19B8F6BF-5375-455C-9EA6-DF929625EA0E}">
        <p15:presenceInfo xmlns:p15="http://schemas.microsoft.com/office/powerpoint/2012/main" userId="BOURTEMBOURG Reyna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67A"/>
    <a:srgbClr val="77B41F"/>
    <a:srgbClr val="008000"/>
    <a:srgbClr val="028418"/>
    <a:srgbClr val="FF505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06" autoAdjust="0"/>
    <p:restoredTop sz="66421" autoAdjust="0"/>
  </p:normalViewPr>
  <p:slideViewPr>
    <p:cSldViewPr>
      <p:cViewPr varScale="1">
        <p:scale>
          <a:sx n="52" d="100"/>
          <a:sy n="52" d="100"/>
        </p:scale>
        <p:origin x="14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21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4E9C2-978C-4503-BB9C-1C3789E033A9}" type="datetimeFigureOut">
              <a:rPr lang="en-GB" smtClean="0"/>
              <a:pPr/>
              <a:t>03/11/2020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AC9A46-ADD0-4A83-A086-5B5B3E44D156}" type="slidenum">
              <a:rPr lang="en-GB" smtClean="0"/>
              <a:pPr/>
              <a:t>‹#›</a:t>
            </a:fld>
            <a:endParaRPr lang="en-GB"/>
          </a:p>
        </p:txBody>
      </p:sp>
    </p:spTree>
    <p:extLst>
      <p:ext uri="{BB962C8B-B14F-4D97-AF65-F5344CB8AC3E}">
        <p14:creationId xmlns:p14="http://schemas.microsoft.com/office/powerpoint/2010/main" val="2114058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zeromq.org/"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github.com/zeromq/libzmq/" TargetMode="External"/><Relationship Id="rId4" Type="http://schemas.openxmlformats.org/officeDocument/2006/relationships/hyperlink" Target="https://github.com/zeromq/cppzmq"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77C13D4-D740-4451-9CC9-1BB2A65FB9A6}" type="slidenum">
              <a:rPr lang="en-US" smtClean="0"/>
              <a:pPr/>
              <a:t>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47551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AC9A46-ADD0-4A83-A086-5B5B3E44D156}" type="slidenum">
              <a:rPr lang="en-GB" smtClean="0"/>
              <a:pPr/>
              <a:t>14</a:t>
            </a:fld>
            <a:endParaRPr lang="en-GB"/>
          </a:p>
        </p:txBody>
      </p:sp>
    </p:spTree>
    <p:extLst>
      <p:ext uri="{BB962C8B-B14F-4D97-AF65-F5344CB8AC3E}">
        <p14:creationId xmlns:p14="http://schemas.microsoft.com/office/powerpoint/2010/main" val="2073668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people refer to CORBA as </a:t>
            </a:r>
            <a:r>
              <a:rPr lang="en-US" i="1" dirty="0" smtClean="0"/>
              <a:t>middleware</a:t>
            </a:r>
            <a:r>
              <a:rPr lang="en-US" dirty="0" smtClean="0"/>
              <a:t> or </a:t>
            </a:r>
            <a:r>
              <a:rPr lang="en-US" i="1" dirty="0" smtClean="0"/>
              <a:t>integration software</a:t>
            </a:r>
            <a:r>
              <a:rPr lang="en-US" dirty="0" smtClean="0"/>
              <a:t>. This is because CORBA is often used to get existing, stand-alone applications communicating with each other. </a:t>
            </a:r>
            <a:r>
              <a:rPr lang="en-US" smtClean="0"/>
              <a:t>A tag-line used by IONA Technologies, </a:t>
            </a:r>
            <a:r>
              <a:rPr lang="en-US" i="1" smtClean="0"/>
              <a:t>Making Software Work Together</a:t>
            </a:r>
            <a:r>
              <a:rPr lang="en-US" smtClean="0"/>
              <a:t>™, sums up the purpose of CORBA.</a:t>
            </a:r>
            <a:endParaRPr lang="en-US" dirty="0"/>
          </a:p>
        </p:txBody>
      </p:sp>
      <p:sp>
        <p:nvSpPr>
          <p:cNvPr id="4" name="Slide Number Placeholder 3"/>
          <p:cNvSpPr>
            <a:spLocks noGrp="1"/>
          </p:cNvSpPr>
          <p:nvPr>
            <p:ph type="sldNum" sz="quarter" idx="5"/>
          </p:nvPr>
        </p:nvSpPr>
        <p:spPr/>
        <p:txBody>
          <a:bodyPr/>
          <a:lstStyle/>
          <a:p>
            <a:fld id="{66AC9A46-ADD0-4A83-A086-5B5B3E44D156}" type="slidenum">
              <a:rPr lang="en-GB" smtClean="0"/>
              <a:pPr/>
              <a:t>15</a:t>
            </a:fld>
            <a:endParaRPr lang="en-GB"/>
          </a:p>
        </p:txBody>
      </p:sp>
    </p:spTree>
    <p:extLst>
      <p:ext uri="{BB962C8B-B14F-4D97-AF65-F5344CB8AC3E}">
        <p14:creationId xmlns:p14="http://schemas.microsoft.com/office/powerpoint/2010/main" val="2716524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AC9A46-ADD0-4A83-A086-5B5B3E44D156}" type="slidenum">
              <a:rPr lang="en-GB" smtClean="0"/>
              <a:pPr/>
              <a:t>16</a:t>
            </a:fld>
            <a:endParaRPr lang="en-GB"/>
          </a:p>
        </p:txBody>
      </p:sp>
    </p:spTree>
    <p:extLst>
      <p:ext uri="{BB962C8B-B14F-4D97-AF65-F5344CB8AC3E}">
        <p14:creationId xmlns:p14="http://schemas.microsoft.com/office/powerpoint/2010/main" val="116766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AC9A46-ADD0-4A83-A086-5B5B3E44D156}" type="slidenum">
              <a:rPr lang="en-GB" smtClean="0"/>
              <a:pPr/>
              <a:t>17</a:t>
            </a:fld>
            <a:endParaRPr lang="en-GB"/>
          </a:p>
        </p:txBody>
      </p:sp>
    </p:spTree>
    <p:extLst>
      <p:ext uri="{BB962C8B-B14F-4D97-AF65-F5344CB8AC3E}">
        <p14:creationId xmlns:p14="http://schemas.microsoft.com/office/powerpoint/2010/main" val="4192348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word </a:t>
            </a:r>
            <a:r>
              <a:rPr lang="en-US" i="1" dirty="0" smtClean="0"/>
              <a:t>stub</a:t>
            </a:r>
            <a:r>
              <a:rPr lang="en-US" dirty="0" smtClean="0"/>
              <a:t> has several meanings. A dictionary definition of </a:t>
            </a:r>
            <a:r>
              <a:rPr lang="en-US" i="1" dirty="0" smtClean="0"/>
              <a:t>stub</a:t>
            </a:r>
            <a:r>
              <a:rPr lang="en-US" dirty="0" smtClean="0"/>
              <a:t> is “the short end remaining after something bigger has been used up, for example, a pencil stub or a cigarette stub”. In traditional (non-distributed) programming, a </a:t>
            </a:r>
            <a:r>
              <a:rPr lang="en-US" i="1" dirty="0" smtClean="0"/>
              <a:t>stub procedure</a:t>
            </a:r>
            <a:r>
              <a:rPr lang="en-US" dirty="0" smtClean="0"/>
              <a:t> is a dummy implementation of a procedure that is used to prevent “undefined label” errors at link time. In a distributed middleware system like CORBA, remote calls are implemented by the client making a local call upon a </a:t>
            </a:r>
            <a:r>
              <a:rPr lang="en-US" i="1" dirty="0" smtClean="0"/>
              <a:t>stub</a:t>
            </a:r>
            <a:r>
              <a:rPr lang="en-US" dirty="0" smtClean="0"/>
              <a:t> procedure/object. </a:t>
            </a:r>
          </a:p>
          <a:p>
            <a:r>
              <a:rPr lang="en-US" dirty="0" smtClean="0"/>
              <a:t>The stub uses an inter-process communication mechanism (such as TCP/IP sockets) to transmit the request to a server process and receive back the reply. </a:t>
            </a:r>
          </a:p>
          <a:p>
            <a:r>
              <a:rPr lang="en-US" dirty="0" smtClean="0"/>
              <a:t>The term </a:t>
            </a:r>
            <a:r>
              <a:rPr lang="en-US" i="1" dirty="0" smtClean="0"/>
              <a:t>proxy</a:t>
            </a:r>
            <a:r>
              <a:rPr lang="en-US" dirty="0" smtClean="0"/>
              <a:t> is often used instead of </a:t>
            </a:r>
            <a:r>
              <a:rPr lang="en-US" i="1" dirty="0" smtClean="0"/>
              <a:t>stub</a:t>
            </a:r>
            <a:r>
              <a:rPr lang="en-US" dirty="0" smtClean="0"/>
              <a:t>. A dictionary definition of </a:t>
            </a:r>
            <a:r>
              <a:rPr lang="en-US" i="1" dirty="0" smtClean="0"/>
              <a:t>proxy</a:t>
            </a:r>
            <a:r>
              <a:rPr lang="en-US" dirty="0" smtClean="0"/>
              <a:t> is “a person authorized to act for another”. For example, if you would like to vote on an issue but are unable to attend the meeting where the vote will take place then you might instruct somebody else to vote on your behalf. If you do this then you are “voting by proxy”. The term </a:t>
            </a:r>
            <a:r>
              <a:rPr lang="en-US" i="1" dirty="0" smtClean="0"/>
              <a:t>proxy</a:t>
            </a:r>
            <a:r>
              <a:rPr lang="en-US" dirty="0" smtClean="0"/>
              <a:t> is very appropriate in CORBA (and other object-oriented middleware systems). A CORBA proxy is simply a client-side object that acts on behalf of the “real” object in a server process. When the client application invokes an operation on a proxy, the proxy uses an inter-process communication mechanism to transmit the request to the “real” object in a server process; then the proxy waits to receive the reply and passes back this reply to the application-level code in the client.</a:t>
            </a:r>
            <a:endParaRPr lang="en-US" dirty="0"/>
          </a:p>
        </p:txBody>
      </p:sp>
      <p:sp>
        <p:nvSpPr>
          <p:cNvPr id="4" name="Slide Number Placeholder 3"/>
          <p:cNvSpPr>
            <a:spLocks noGrp="1"/>
          </p:cNvSpPr>
          <p:nvPr>
            <p:ph type="sldNum" sz="quarter" idx="5"/>
          </p:nvPr>
        </p:nvSpPr>
        <p:spPr/>
        <p:txBody>
          <a:bodyPr/>
          <a:lstStyle/>
          <a:p>
            <a:fld id="{66AC9A46-ADD0-4A83-A086-5B5B3E44D156}" type="slidenum">
              <a:rPr lang="en-GB" smtClean="0"/>
              <a:pPr/>
              <a:t>18</a:t>
            </a:fld>
            <a:endParaRPr lang="en-GB"/>
          </a:p>
        </p:txBody>
      </p:sp>
    </p:spTree>
    <p:extLst>
      <p:ext uri="{BB962C8B-B14F-4D97-AF65-F5344CB8AC3E}">
        <p14:creationId xmlns:p14="http://schemas.microsoft.com/office/powerpoint/2010/main" val="1495080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term </a:t>
            </a:r>
            <a:r>
              <a:rPr lang="en-US" i="1" dirty="0" smtClean="0"/>
              <a:t>skeleton code</a:t>
            </a:r>
            <a:r>
              <a:rPr lang="en-US" dirty="0" smtClean="0"/>
              <a:t> refers to the server-side code for reading incoming requests and dispatching them to application-level objects. The term </a:t>
            </a:r>
            <a:r>
              <a:rPr lang="en-US" i="1" dirty="0" smtClean="0"/>
              <a:t>skeleton</a:t>
            </a:r>
            <a:r>
              <a:rPr lang="en-US" dirty="0" smtClean="0"/>
              <a:t> may seem like a strange choice. However, use of the word </a:t>
            </a:r>
            <a:r>
              <a:rPr lang="en-US" i="1" dirty="0" smtClean="0"/>
              <a:t>skeleton</a:t>
            </a:r>
            <a:r>
              <a:rPr lang="en-US" dirty="0" smtClean="0"/>
              <a:t> is not limited to discussions about bones; more generally, it means a “supporting infrastructure”. </a:t>
            </a:r>
            <a:r>
              <a:rPr lang="en-US" i="1" dirty="0" smtClean="0"/>
              <a:t>Skeleton code</a:t>
            </a:r>
            <a:r>
              <a:rPr lang="en-US" dirty="0" smtClean="0"/>
              <a:t> is so called because it provides supporting infrastructure that is required to implement server applications. </a:t>
            </a:r>
            <a:endParaRPr lang="en-US" dirty="0"/>
          </a:p>
        </p:txBody>
      </p:sp>
      <p:sp>
        <p:nvSpPr>
          <p:cNvPr id="4" name="Slide Number Placeholder 3"/>
          <p:cNvSpPr>
            <a:spLocks noGrp="1"/>
          </p:cNvSpPr>
          <p:nvPr>
            <p:ph type="sldNum" sz="quarter" idx="5"/>
          </p:nvPr>
        </p:nvSpPr>
        <p:spPr/>
        <p:txBody>
          <a:bodyPr/>
          <a:lstStyle/>
          <a:p>
            <a:fld id="{66AC9A46-ADD0-4A83-A086-5B5B3E44D156}" type="slidenum">
              <a:rPr lang="en-GB" smtClean="0"/>
              <a:pPr/>
              <a:t>19</a:t>
            </a:fld>
            <a:endParaRPr lang="en-GB"/>
          </a:p>
        </p:txBody>
      </p:sp>
    </p:spTree>
    <p:extLst>
      <p:ext uri="{BB962C8B-B14F-4D97-AF65-F5344CB8AC3E}">
        <p14:creationId xmlns:p14="http://schemas.microsoft.com/office/powerpoint/2010/main" val="2027739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term </a:t>
            </a:r>
            <a:r>
              <a:rPr lang="en-US" i="1" dirty="0" smtClean="0"/>
              <a:t>skeleton code</a:t>
            </a:r>
            <a:r>
              <a:rPr lang="en-US" dirty="0" smtClean="0"/>
              <a:t> refers to the server-side code for reading incoming requests and dispatching them to application-level objects. The term </a:t>
            </a:r>
            <a:r>
              <a:rPr lang="en-US" i="1" dirty="0" smtClean="0"/>
              <a:t>skeleton</a:t>
            </a:r>
            <a:r>
              <a:rPr lang="en-US" dirty="0" smtClean="0"/>
              <a:t> may seem like a strange choice. However, use of the word </a:t>
            </a:r>
            <a:r>
              <a:rPr lang="en-US" i="1" dirty="0" smtClean="0"/>
              <a:t>skeleton</a:t>
            </a:r>
            <a:r>
              <a:rPr lang="en-US" dirty="0" smtClean="0"/>
              <a:t> is not limited to discussions about bones; more generally, it means a “supporting infrastructure”. </a:t>
            </a:r>
            <a:r>
              <a:rPr lang="en-US" i="1" dirty="0" smtClean="0"/>
              <a:t>Skeleton code</a:t>
            </a:r>
            <a:r>
              <a:rPr lang="en-US" dirty="0" smtClean="0"/>
              <a:t> is so called because it provides supporting infrastructure that is required to implement server applications. </a:t>
            </a:r>
            <a:endParaRPr lang="en-US" dirty="0"/>
          </a:p>
        </p:txBody>
      </p:sp>
      <p:sp>
        <p:nvSpPr>
          <p:cNvPr id="4" name="Slide Number Placeholder 3"/>
          <p:cNvSpPr>
            <a:spLocks noGrp="1"/>
          </p:cNvSpPr>
          <p:nvPr>
            <p:ph type="sldNum" sz="quarter" idx="5"/>
          </p:nvPr>
        </p:nvSpPr>
        <p:spPr/>
        <p:txBody>
          <a:bodyPr/>
          <a:lstStyle/>
          <a:p>
            <a:fld id="{66AC9A46-ADD0-4A83-A086-5B5B3E44D156}" type="slidenum">
              <a:rPr lang="en-GB" smtClean="0"/>
              <a:pPr/>
              <a:t>20</a:t>
            </a:fld>
            <a:endParaRPr lang="en-GB"/>
          </a:p>
        </p:txBody>
      </p:sp>
    </p:spTree>
    <p:extLst>
      <p:ext uri="{BB962C8B-B14F-4D97-AF65-F5344CB8AC3E}">
        <p14:creationId xmlns:p14="http://schemas.microsoft.com/office/powerpoint/2010/main" val="1639649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AC9A46-ADD0-4A83-A086-5B5B3E44D156}" type="slidenum">
              <a:rPr lang="en-GB" smtClean="0"/>
              <a:pPr/>
              <a:t>21</a:t>
            </a:fld>
            <a:endParaRPr lang="en-GB"/>
          </a:p>
        </p:txBody>
      </p:sp>
    </p:spTree>
    <p:extLst>
      <p:ext uri="{BB962C8B-B14F-4D97-AF65-F5344CB8AC3E}">
        <p14:creationId xmlns:p14="http://schemas.microsoft.com/office/powerpoint/2010/main" val="2698792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AC9A46-ADD0-4A83-A086-5B5B3E44D156}" type="slidenum">
              <a:rPr lang="en-GB" smtClean="0"/>
              <a:pPr/>
              <a:t>22</a:t>
            </a:fld>
            <a:endParaRPr lang="en-GB"/>
          </a:p>
        </p:txBody>
      </p:sp>
    </p:spTree>
    <p:extLst>
      <p:ext uri="{BB962C8B-B14F-4D97-AF65-F5344CB8AC3E}">
        <p14:creationId xmlns:p14="http://schemas.microsoft.com/office/powerpoint/2010/main" val="2577597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AC9A46-ADD0-4A83-A086-5B5B3E44D156}" type="slidenum">
              <a:rPr lang="en-GB" smtClean="0"/>
              <a:pPr/>
              <a:t>23</a:t>
            </a:fld>
            <a:endParaRPr lang="en-GB"/>
          </a:p>
        </p:txBody>
      </p:sp>
    </p:spTree>
    <p:extLst>
      <p:ext uri="{BB962C8B-B14F-4D97-AF65-F5344CB8AC3E}">
        <p14:creationId xmlns:p14="http://schemas.microsoft.com/office/powerpoint/2010/main" val="749028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C9A46-ADD0-4A83-A086-5B5B3E44D156}" type="slidenum">
              <a:rPr lang="en-GB" smtClean="0"/>
              <a:pPr/>
              <a:t>5</a:t>
            </a:fld>
            <a:endParaRPr lang="en-GB"/>
          </a:p>
        </p:txBody>
      </p:sp>
    </p:spTree>
    <p:extLst>
      <p:ext uri="{BB962C8B-B14F-4D97-AF65-F5344CB8AC3E}">
        <p14:creationId xmlns:p14="http://schemas.microsoft.com/office/powerpoint/2010/main" val="3784109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AC9A46-ADD0-4A83-A086-5B5B3E44D156}" type="slidenum">
              <a:rPr lang="en-GB" smtClean="0"/>
              <a:pPr/>
              <a:t>7</a:t>
            </a:fld>
            <a:endParaRPr lang="en-GB"/>
          </a:p>
        </p:txBody>
      </p:sp>
    </p:spTree>
    <p:extLst>
      <p:ext uri="{BB962C8B-B14F-4D97-AF65-F5344CB8AC3E}">
        <p14:creationId xmlns:p14="http://schemas.microsoft.com/office/powerpoint/2010/main" val="2682621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AC9A46-ADD0-4A83-A086-5B5B3E44D156}" type="slidenum">
              <a:rPr lang="en-GB" smtClean="0"/>
              <a:pPr/>
              <a:t>8</a:t>
            </a:fld>
            <a:endParaRPr lang="en-GB"/>
          </a:p>
        </p:txBody>
      </p:sp>
    </p:spTree>
    <p:extLst>
      <p:ext uri="{BB962C8B-B14F-4D97-AF65-F5344CB8AC3E}">
        <p14:creationId xmlns:p14="http://schemas.microsoft.com/office/powerpoint/2010/main" val="3916958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 fix which is specific to</a:t>
            </a:r>
            <a:r>
              <a:rPr lang="en-US" baseline="0" dirty="0" smtClean="0"/>
              <a:t> 9.3-backport and if you do a PR to that branch, we will have a look at it of course.</a:t>
            </a:r>
            <a:endParaRPr lang="en-US" dirty="0"/>
          </a:p>
        </p:txBody>
      </p:sp>
      <p:sp>
        <p:nvSpPr>
          <p:cNvPr id="4" name="Slide Number Placeholder 3"/>
          <p:cNvSpPr>
            <a:spLocks noGrp="1"/>
          </p:cNvSpPr>
          <p:nvPr>
            <p:ph type="sldNum" sz="quarter" idx="5"/>
          </p:nvPr>
        </p:nvSpPr>
        <p:spPr/>
        <p:txBody>
          <a:bodyPr/>
          <a:lstStyle/>
          <a:p>
            <a:fld id="{66AC9A46-ADD0-4A83-A086-5B5B3E44D156}" type="slidenum">
              <a:rPr lang="en-GB" smtClean="0"/>
              <a:pPr/>
              <a:t>9</a:t>
            </a:fld>
            <a:endParaRPr lang="en-GB"/>
          </a:p>
        </p:txBody>
      </p:sp>
    </p:spTree>
    <p:extLst>
      <p:ext uri="{BB962C8B-B14F-4D97-AF65-F5344CB8AC3E}">
        <p14:creationId xmlns:p14="http://schemas.microsoft.com/office/powerpoint/2010/main" val="454127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AC9A46-ADD0-4A83-A086-5B5B3E44D156}" type="slidenum">
              <a:rPr lang="en-GB" smtClean="0"/>
              <a:pPr/>
              <a:t>10</a:t>
            </a:fld>
            <a:endParaRPr lang="en-GB"/>
          </a:p>
        </p:txBody>
      </p:sp>
    </p:spTree>
    <p:extLst>
      <p:ext uri="{BB962C8B-B14F-4D97-AF65-F5344CB8AC3E}">
        <p14:creationId xmlns:p14="http://schemas.microsoft.com/office/powerpoint/2010/main" val="2195476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hlinkClick r:id="rId3"/>
              </a:rPr>
              <a:t>ZeroMQ</a:t>
            </a:r>
            <a:r>
              <a:rPr lang="en-US" dirty="0" smtClean="0"/>
              <a:t> project </a:t>
            </a:r>
            <a:r>
              <a:rPr lang="en-US" dirty="0" err="1" smtClean="0">
                <a:hlinkClick r:id="rId4"/>
              </a:rPr>
              <a:t>cppzmq</a:t>
            </a:r>
            <a:r>
              <a:rPr lang="en-US" dirty="0" smtClean="0"/>
              <a:t> provides C++ bindings for </a:t>
            </a:r>
            <a:r>
              <a:rPr lang="en-US" dirty="0" err="1" smtClean="0">
                <a:hlinkClick r:id="rId5"/>
              </a:rPr>
              <a:t>libzmq</a:t>
            </a:r>
            <a:r>
              <a:rPr lang="en-US" dirty="0" smtClean="0"/>
              <a:t>. </a:t>
            </a:r>
          </a:p>
          <a:p>
            <a:r>
              <a:rPr lang="en-US" dirty="0" smtClean="0"/>
              <a:t>With them we can exercise the power of </a:t>
            </a:r>
            <a:r>
              <a:rPr lang="en-US" dirty="0" err="1" smtClean="0"/>
              <a:t>ZeroMQ</a:t>
            </a:r>
            <a:r>
              <a:rPr lang="en-US" dirty="0" smtClean="0"/>
              <a:t> with idiomatic, modern C++. </a:t>
            </a:r>
          </a:p>
          <a:p>
            <a:r>
              <a:rPr lang="en-US" dirty="0" smtClean="0"/>
              <a:t>The bindings provide type safety, exception-based error reporting, the RAII (Resource</a:t>
            </a:r>
            <a:r>
              <a:rPr lang="en-US" baseline="0" dirty="0" smtClean="0"/>
              <a:t> Acquisition is Initialization idiom)</a:t>
            </a:r>
            <a:r>
              <a:rPr lang="en-US" dirty="0" smtClean="0"/>
              <a:t> approach to resource management. </a:t>
            </a:r>
            <a:endParaRPr lang="en-US" dirty="0"/>
          </a:p>
        </p:txBody>
      </p:sp>
      <p:sp>
        <p:nvSpPr>
          <p:cNvPr id="4" name="Slide Number Placeholder 3"/>
          <p:cNvSpPr>
            <a:spLocks noGrp="1"/>
          </p:cNvSpPr>
          <p:nvPr>
            <p:ph type="sldNum" sz="quarter" idx="5"/>
          </p:nvPr>
        </p:nvSpPr>
        <p:spPr/>
        <p:txBody>
          <a:bodyPr/>
          <a:lstStyle/>
          <a:p>
            <a:fld id="{66AC9A46-ADD0-4A83-A086-5B5B3E44D156}" type="slidenum">
              <a:rPr lang="en-GB" smtClean="0"/>
              <a:pPr/>
              <a:t>11</a:t>
            </a:fld>
            <a:endParaRPr lang="en-GB"/>
          </a:p>
        </p:txBody>
      </p:sp>
    </p:spTree>
    <p:extLst>
      <p:ext uri="{BB962C8B-B14F-4D97-AF65-F5344CB8AC3E}">
        <p14:creationId xmlns:p14="http://schemas.microsoft.com/office/powerpoint/2010/main" val="2253300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AC9A46-ADD0-4A83-A086-5B5B3E44D156}" type="slidenum">
              <a:rPr lang="en-GB" smtClean="0"/>
              <a:pPr/>
              <a:t>12</a:t>
            </a:fld>
            <a:endParaRPr lang="en-GB"/>
          </a:p>
        </p:txBody>
      </p:sp>
    </p:spTree>
    <p:extLst>
      <p:ext uri="{BB962C8B-B14F-4D97-AF65-F5344CB8AC3E}">
        <p14:creationId xmlns:p14="http://schemas.microsoft.com/office/powerpoint/2010/main" val="626337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AC9A46-ADD0-4A83-A086-5B5B3E44D156}" type="slidenum">
              <a:rPr lang="en-GB" smtClean="0"/>
              <a:pPr/>
              <a:t>13</a:t>
            </a:fld>
            <a:endParaRPr lang="en-GB"/>
          </a:p>
        </p:txBody>
      </p:sp>
    </p:spTree>
    <p:extLst>
      <p:ext uri="{BB962C8B-B14F-4D97-AF65-F5344CB8AC3E}">
        <p14:creationId xmlns:p14="http://schemas.microsoft.com/office/powerpoint/2010/main" val="835951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smtClean="0"/>
              <a:t>03/11/2020</a:t>
            </a:r>
            <a:endParaRPr lang="en-GB"/>
          </a:p>
        </p:txBody>
      </p:sp>
      <p:sp>
        <p:nvSpPr>
          <p:cNvPr id="5" name="Footer Placeholder 4"/>
          <p:cNvSpPr>
            <a:spLocks noGrp="1"/>
          </p:cNvSpPr>
          <p:nvPr>
            <p:ph type="ftr" sz="quarter" idx="11"/>
          </p:nvPr>
        </p:nvSpPr>
        <p:spPr/>
        <p:txBody>
          <a:bodyPr/>
          <a:lstStyle/>
          <a:p>
            <a:r>
              <a:rPr lang="en-US" smtClean="0"/>
              <a:t>1st Tango Kernel Webinar - cppTango Overview</a:t>
            </a:r>
            <a:endParaRPr lang="en-GB" dirty="0"/>
          </a:p>
        </p:txBody>
      </p:sp>
      <p:sp>
        <p:nvSpPr>
          <p:cNvPr id="6" name="Slide Number Placeholder 5"/>
          <p:cNvSpPr>
            <a:spLocks noGrp="1"/>
          </p:cNvSpPr>
          <p:nvPr>
            <p:ph type="sldNum" sz="quarter" idx="12"/>
          </p:nvPr>
        </p:nvSpPr>
        <p:spPr/>
        <p:txBody>
          <a:bodyPr/>
          <a:lstStyle/>
          <a:p>
            <a:fld id="{4113935B-C326-492F-A1FE-EEA04E964E75}" type="slidenum">
              <a:rPr lang="en-GB" smtClean="0"/>
              <a:pPr/>
              <a:t>‹#›</a:t>
            </a:fld>
            <a:endParaRPr lang="en-GB"/>
          </a:p>
        </p:txBody>
      </p:sp>
      <p:pic>
        <p:nvPicPr>
          <p:cNvPr id="7" name="Picture 6" descr="TANGO_Tag_line_couleur.png"/>
          <p:cNvPicPr>
            <a:picLocks noChangeAspect="1"/>
          </p:cNvPicPr>
          <p:nvPr userDrawn="1"/>
        </p:nvPicPr>
        <p:blipFill>
          <a:blip r:embed="rId2" cstate="print"/>
          <a:stretch>
            <a:fillRect/>
          </a:stretch>
        </p:blipFill>
        <p:spPr>
          <a:xfrm>
            <a:off x="395536" y="188640"/>
            <a:ext cx="4968552" cy="1911335"/>
          </a:xfrm>
          <a:prstGeom prst="rect">
            <a:avLst/>
          </a:prstGeom>
        </p:spPr>
      </p:pic>
      <p:sp>
        <p:nvSpPr>
          <p:cNvPr id="8" name="Rectangle 7"/>
          <p:cNvSpPr/>
          <p:nvPr userDrawn="1"/>
        </p:nvSpPr>
        <p:spPr>
          <a:xfrm>
            <a:off x="8244408" y="0"/>
            <a:ext cx="899592"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userDrawn="1"/>
        </p:nvSpPr>
        <p:spPr>
          <a:xfrm rot="5400000">
            <a:off x="6932295" y="2940913"/>
            <a:ext cx="3600400" cy="400110"/>
          </a:xfrm>
          <a:prstGeom prst="rect">
            <a:avLst/>
          </a:prstGeom>
          <a:noFill/>
        </p:spPr>
        <p:txBody>
          <a:bodyPr wrap="square" rtlCol="0">
            <a:spAutoFit/>
          </a:bodyPr>
          <a:lstStyle/>
          <a:p>
            <a:r>
              <a:rPr lang="en-GB" sz="2000" dirty="0" smtClean="0">
                <a:solidFill>
                  <a:schemeClr val="bg1"/>
                </a:solidFill>
              </a:rPr>
              <a:t>http://www.tango-controls.org/</a:t>
            </a:r>
            <a:endParaRPr lang="en-GB" sz="20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03/11/2020</a:t>
            </a:r>
            <a:endParaRPr lang="en-GB"/>
          </a:p>
        </p:txBody>
      </p:sp>
      <p:sp>
        <p:nvSpPr>
          <p:cNvPr id="5" name="Footer Placeholder 4"/>
          <p:cNvSpPr>
            <a:spLocks noGrp="1"/>
          </p:cNvSpPr>
          <p:nvPr>
            <p:ph type="ftr" sz="quarter" idx="11"/>
          </p:nvPr>
        </p:nvSpPr>
        <p:spPr/>
        <p:txBody>
          <a:bodyPr/>
          <a:lstStyle/>
          <a:p>
            <a:r>
              <a:rPr lang="en-US" smtClean="0"/>
              <a:t>1st Tango Kernel Webinar - cppTango Overview</a:t>
            </a:r>
            <a:endParaRPr lang="en-GB"/>
          </a:p>
        </p:txBody>
      </p:sp>
      <p:sp>
        <p:nvSpPr>
          <p:cNvPr id="6" name="Slide Number Placeholder 5"/>
          <p:cNvSpPr>
            <a:spLocks noGrp="1"/>
          </p:cNvSpPr>
          <p:nvPr>
            <p:ph type="sldNum" sz="quarter" idx="12"/>
          </p:nvPr>
        </p:nvSpPr>
        <p:spPr/>
        <p:txBody>
          <a:bodyPr/>
          <a:lstStyle/>
          <a:p>
            <a:fld id="{4113935B-C326-492F-A1FE-EEA04E964E7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03/11/2020</a:t>
            </a:r>
            <a:endParaRPr lang="en-GB"/>
          </a:p>
        </p:txBody>
      </p:sp>
      <p:sp>
        <p:nvSpPr>
          <p:cNvPr id="5" name="Footer Placeholder 4"/>
          <p:cNvSpPr>
            <a:spLocks noGrp="1"/>
          </p:cNvSpPr>
          <p:nvPr>
            <p:ph type="ftr" sz="quarter" idx="11"/>
          </p:nvPr>
        </p:nvSpPr>
        <p:spPr/>
        <p:txBody>
          <a:bodyPr/>
          <a:lstStyle/>
          <a:p>
            <a:r>
              <a:rPr lang="en-US" smtClean="0"/>
              <a:t>1st Tango Kernel Webinar - cppTango Overview</a:t>
            </a:r>
            <a:endParaRPr lang="en-GB"/>
          </a:p>
        </p:txBody>
      </p:sp>
      <p:sp>
        <p:nvSpPr>
          <p:cNvPr id="6" name="Slide Number Placeholder 5"/>
          <p:cNvSpPr>
            <a:spLocks noGrp="1"/>
          </p:cNvSpPr>
          <p:nvPr>
            <p:ph type="sldNum" sz="quarter" idx="12"/>
          </p:nvPr>
        </p:nvSpPr>
        <p:spPr/>
        <p:txBody>
          <a:bodyPr/>
          <a:lstStyle/>
          <a:p>
            <a:fld id="{4113935B-C326-492F-A1FE-EEA04E964E7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03/11/2020</a:t>
            </a:r>
            <a:endParaRPr lang="en-GB"/>
          </a:p>
        </p:txBody>
      </p:sp>
      <p:sp>
        <p:nvSpPr>
          <p:cNvPr id="5" name="Footer Placeholder 4"/>
          <p:cNvSpPr>
            <a:spLocks noGrp="1"/>
          </p:cNvSpPr>
          <p:nvPr>
            <p:ph type="ftr" sz="quarter" idx="11"/>
          </p:nvPr>
        </p:nvSpPr>
        <p:spPr/>
        <p:txBody>
          <a:bodyPr/>
          <a:lstStyle/>
          <a:p>
            <a:r>
              <a:rPr lang="en-US" smtClean="0"/>
              <a:t>1st Tango Kernel Webinar - cppTango Overview</a:t>
            </a:r>
            <a:endParaRPr lang="en-GB" dirty="0"/>
          </a:p>
        </p:txBody>
      </p:sp>
      <p:sp>
        <p:nvSpPr>
          <p:cNvPr id="6" name="Slide Number Placeholder 5"/>
          <p:cNvSpPr>
            <a:spLocks noGrp="1"/>
          </p:cNvSpPr>
          <p:nvPr>
            <p:ph type="sldNum" sz="quarter" idx="12"/>
          </p:nvPr>
        </p:nvSpPr>
        <p:spPr/>
        <p:txBody>
          <a:bodyPr/>
          <a:lstStyle/>
          <a:p>
            <a:fld id="{4113935B-C326-492F-A1FE-EEA04E964E75}"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03/11/2020</a:t>
            </a:r>
            <a:endParaRPr lang="en-GB"/>
          </a:p>
        </p:txBody>
      </p:sp>
      <p:sp>
        <p:nvSpPr>
          <p:cNvPr id="5" name="Footer Placeholder 4"/>
          <p:cNvSpPr>
            <a:spLocks noGrp="1"/>
          </p:cNvSpPr>
          <p:nvPr>
            <p:ph type="ftr" sz="quarter" idx="11"/>
          </p:nvPr>
        </p:nvSpPr>
        <p:spPr/>
        <p:txBody>
          <a:bodyPr/>
          <a:lstStyle/>
          <a:p>
            <a:r>
              <a:rPr lang="en-US" smtClean="0"/>
              <a:t>1st Tango Kernel Webinar - cppTango Overview</a:t>
            </a:r>
            <a:endParaRPr lang="en-GB"/>
          </a:p>
        </p:txBody>
      </p:sp>
      <p:sp>
        <p:nvSpPr>
          <p:cNvPr id="6" name="Slide Number Placeholder 5"/>
          <p:cNvSpPr>
            <a:spLocks noGrp="1"/>
          </p:cNvSpPr>
          <p:nvPr>
            <p:ph type="sldNum" sz="quarter" idx="12"/>
          </p:nvPr>
        </p:nvSpPr>
        <p:spPr/>
        <p:txBody>
          <a:bodyPr/>
          <a:lstStyle/>
          <a:p>
            <a:fld id="{4113935B-C326-492F-A1FE-EEA04E964E7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smtClean="0"/>
              <a:t>03/11/2020</a:t>
            </a:r>
            <a:endParaRPr lang="en-GB"/>
          </a:p>
        </p:txBody>
      </p:sp>
      <p:sp>
        <p:nvSpPr>
          <p:cNvPr id="6" name="Footer Placeholder 5"/>
          <p:cNvSpPr>
            <a:spLocks noGrp="1"/>
          </p:cNvSpPr>
          <p:nvPr>
            <p:ph type="ftr" sz="quarter" idx="11"/>
          </p:nvPr>
        </p:nvSpPr>
        <p:spPr/>
        <p:txBody>
          <a:bodyPr/>
          <a:lstStyle/>
          <a:p>
            <a:r>
              <a:rPr lang="en-US" smtClean="0"/>
              <a:t>1st Tango Kernel Webinar - cppTango Overview</a:t>
            </a:r>
            <a:endParaRPr lang="en-GB"/>
          </a:p>
        </p:txBody>
      </p:sp>
      <p:sp>
        <p:nvSpPr>
          <p:cNvPr id="7" name="Slide Number Placeholder 6"/>
          <p:cNvSpPr>
            <a:spLocks noGrp="1"/>
          </p:cNvSpPr>
          <p:nvPr>
            <p:ph type="sldNum" sz="quarter" idx="12"/>
          </p:nvPr>
        </p:nvSpPr>
        <p:spPr/>
        <p:txBody>
          <a:bodyPr/>
          <a:lstStyle/>
          <a:p>
            <a:fld id="{4113935B-C326-492F-A1FE-EEA04E964E7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t>03/11/2020</a:t>
            </a:r>
            <a:endParaRPr lang="en-GB"/>
          </a:p>
        </p:txBody>
      </p:sp>
      <p:sp>
        <p:nvSpPr>
          <p:cNvPr id="8" name="Footer Placeholder 7"/>
          <p:cNvSpPr>
            <a:spLocks noGrp="1"/>
          </p:cNvSpPr>
          <p:nvPr>
            <p:ph type="ftr" sz="quarter" idx="11"/>
          </p:nvPr>
        </p:nvSpPr>
        <p:spPr/>
        <p:txBody>
          <a:bodyPr/>
          <a:lstStyle/>
          <a:p>
            <a:r>
              <a:rPr lang="en-US" smtClean="0"/>
              <a:t>1st Tango Kernel Webinar - cppTango Overview</a:t>
            </a:r>
            <a:endParaRPr lang="en-GB"/>
          </a:p>
        </p:txBody>
      </p:sp>
      <p:sp>
        <p:nvSpPr>
          <p:cNvPr id="9" name="Slide Number Placeholder 8"/>
          <p:cNvSpPr>
            <a:spLocks noGrp="1"/>
          </p:cNvSpPr>
          <p:nvPr>
            <p:ph type="sldNum" sz="quarter" idx="12"/>
          </p:nvPr>
        </p:nvSpPr>
        <p:spPr/>
        <p:txBody>
          <a:bodyPr/>
          <a:lstStyle/>
          <a:p>
            <a:fld id="{4113935B-C326-492F-A1FE-EEA04E964E7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03/11/2020</a:t>
            </a:r>
            <a:endParaRPr lang="en-GB"/>
          </a:p>
        </p:txBody>
      </p:sp>
      <p:sp>
        <p:nvSpPr>
          <p:cNvPr id="4" name="Footer Placeholder 3"/>
          <p:cNvSpPr>
            <a:spLocks noGrp="1"/>
          </p:cNvSpPr>
          <p:nvPr>
            <p:ph type="ftr" sz="quarter" idx="11"/>
          </p:nvPr>
        </p:nvSpPr>
        <p:spPr/>
        <p:txBody>
          <a:bodyPr/>
          <a:lstStyle/>
          <a:p>
            <a:r>
              <a:rPr lang="en-US" smtClean="0"/>
              <a:t>1st Tango Kernel Webinar - cppTango Overview</a:t>
            </a:r>
            <a:endParaRPr lang="en-GB"/>
          </a:p>
        </p:txBody>
      </p:sp>
      <p:sp>
        <p:nvSpPr>
          <p:cNvPr id="5" name="Slide Number Placeholder 4"/>
          <p:cNvSpPr>
            <a:spLocks noGrp="1"/>
          </p:cNvSpPr>
          <p:nvPr>
            <p:ph type="sldNum" sz="quarter" idx="12"/>
          </p:nvPr>
        </p:nvSpPr>
        <p:spPr/>
        <p:txBody>
          <a:bodyPr/>
          <a:lstStyle/>
          <a:p>
            <a:fld id="{4113935B-C326-492F-A1FE-EEA04E964E7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03/11/2020</a:t>
            </a:r>
            <a:endParaRPr lang="en-GB"/>
          </a:p>
        </p:txBody>
      </p:sp>
      <p:sp>
        <p:nvSpPr>
          <p:cNvPr id="3" name="Footer Placeholder 2"/>
          <p:cNvSpPr>
            <a:spLocks noGrp="1"/>
          </p:cNvSpPr>
          <p:nvPr>
            <p:ph type="ftr" sz="quarter" idx="11"/>
          </p:nvPr>
        </p:nvSpPr>
        <p:spPr/>
        <p:txBody>
          <a:bodyPr/>
          <a:lstStyle/>
          <a:p>
            <a:r>
              <a:rPr lang="en-US" smtClean="0"/>
              <a:t>1st Tango Kernel Webinar - cppTango Overview</a:t>
            </a:r>
            <a:endParaRPr lang="en-GB"/>
          </a:p>
        </p:txBody>
      </p:sp>
      <p:sp>
        <p:nvSpPr>
          <p:cNvPr id="4" name="Slide Number Placeholder 3"/>
          <p:cNvSpPr>
            <a:spLocks noGrp="1"/>
          </p:cNvSpPr>
          <p:nvPr>
            <p:ph type="sldNum" sz="quarter" idx="12"/>
          </p:nvPr>
        </p:nvSpPr>
        <p:spPr/>
        <p:txBody>
          <a:bodyPr/>
          <a:lstStyle/>
          <a:p>
            <a:fld id="{4113935B-C326-492F-A1FE-EEA04E964E7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03/11/2020</a:t>
            </a:r>
            <a:endParaRPr lang="en-GB"/>
          </a:p>
        </p:txBody>
      </p:sp>
      <p:sp>
        <p:nvSpPr>
          <p:cNvPr id="6" name="Footer Placeholder 5"/>
          <p:cNvSpPr>
            <a:spLocks noGrp="1"/>
          </p:cNvSpPr>
          <p:nvPr>
            <p:ph type="ftr" sz="quarter" idx="11"/>
          </p:nvPr>
        </p:nvSpPr>
        <p:spPr/>
        <p:txBody>
          <a:bodyPr/>
          <a:lstStyle/>
          <a:p>
            <a:r>
              <a:rPr lang="en-US" smtClean="0"/>
              <a:t>1st Tango Kernel Webinar - cppTango Overview</a:t>
            </a:r>
            <a:endParaRPr lang="en-GB"/>
          </a:p>
        </p:txBody>
      </p:sp>
      <p:sp>
        <p:nvSpPr>
          <p:cNvPr id="7" name="Slide Number Placeholder 6"/>
          <p:cNvSpPr>
            <a:spLocks noGrp="1"/>
          </p:cNvSpPr>
          <p:nvPr>
            <p:ph type="sldNum" sz="quarter" idx="12"/>
          </p:nvPr>
        </p:nvSpPr>
        <p:spPr/>
        <p:txBody>
          <a:bodyPr/>
          <a:lstStyle/>
          <a:p>
            <a:fld id="{4113935B-C326-492F-A1FE-EEA04E964E7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03/11/2020</a:t>
            </a:r>
            <a:endParaRPr lang="en-GB"/>
          </a:p>
        </p:txBody>
      </p:sp>
      <p:sp>
        <p:nvSpPr>
          <p:cNvPr id="6" name="Footer Placeholder 5"/>
          <p:cNvSpPr>
            <a:spLocks noGrp="1"/>
          </p:cNvSpPr>
          <p:nvPr>
            <p:ph type="ftr" sz="quarter" idx="11"/>
          </p:nvPr>
        </p:nvSpPr>
        <p:spPr/>
        <p:txBody>
          <a:bodyPr/>
          <a:lstStyle/>
          <a:p>
            <a:r>
              <a:rPr lang="en-US" smtClean="0"/>
              <a:t>1st Tango Kernel Webinar - cppTango Overview</a:t>
            </a:r>
            <a:endParaRPr lang="en-GB"/>
          </a:p>
        </p:txBody>
      </p:sp>
      <p:sp>
        <p:nvSpPr>
          <p:cNvPr id="7" name="Slide Number Placeholder 6"/>
          <p:cNvSpPr>
            <a:spLocks noGrp="1"/>
          </p:cNvSpPr>
          <p:nvPr>
            <p:ph type="sldNum" sz="quarter" idx="12"/>
          </p:nvPr>
        </p:nvSpPr>
        <p:spPr/>
        <p:txBody>
          <a:bodyPr/>
          <a:lstStyle/>
          <a:p>
            <a:fld id="{4113935B-C326-492F-A1FE-EEA04E964E7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8000" t="5000" r="-70000" b="-5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03/11/2020</a:t>
            </a: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1st Tango Kernel Webinar - cppTango Overview</a:t>
            </a:r>
            <a:endParaRPr lang="en-GB" dirty="0"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3935B-C326-492F-A1FE-EEA04E964E7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github.com/tango-controls/cppTango/blob/tango-9-lts/CONTRIBUTING.md"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ithub.com/tango-controls/tango-idl/blob/tango-9-lts/tango.id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2701402" TargetMode="External"/><Relationship Id="rId3" Type="http://schemas.openxmlformats.org/officeDocument/2006/relationships/image" Target="../media/image8.jpg"/><Relationship Id="rId7" Type="http://schemas.openxmlformats.org/officeDocument/2006/relationships/hyperlink" Target="https://pixabay.com/users/marlene_charlotte-6317251/?utm_source=link-attribution&amp;utm_medium=referral&amp;utm_campaign=image&amp;utm_content=270140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unsplash.com/s/photos/stub?utm_source=unsplash&amp;utm_medium=referral&amp;utm_content=creditCopyText" TargetMode="External"/><Relationship Id="rId5" Type="http://schemas.openxmlformats.org/officeDocument/2006/relationships/hyperlink" Target="https://unsplash.com/@rae_1991?utm_source=unsplash&amp;utm_medium=referral&amp;utm_content=creditCopyText" TargetMode="Externa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iaranmchale.com/corba-explained-simpl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unsplash.com/@rohitfarmer?utm_source=unsplash&amp;utm_medium=referral&amp;utm_content=creditCopyTex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unsplash.com/s/photos/question?utm_source=unsplash&amp;utm_medium=referral&amp;utm_content=creditCopyText"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github.com/tango-controls/cppTango/issue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github.com/tango-controls/cppTang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ithub.com/tango-controls/cppTango/blob/tango-9-lts/CONTRIBUTING.m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hyperlink" Target="mailto:git@github.com:%3Cuser%3E/cppTango.gi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3"/>
          <p:cNvSpPr>
            <a:spLocks noGrp="1" noChangeArrowheads="1"/>
          </p:cNvSpPr>
          <p:nvPr>
            <p:ph type="subTitle" idx="1"/>
          </p:nvPr>
        </p:nvSpPr>
        <p:spPr>
          <a:xfrm>
            <a:off x="899592" y="2708920"/>
            <a:ext cx="6624736" cy="2841104"/>
          </a:xfrm>
        </p:spPr>
        <p:txBody>
          <a:bodyPr>
            <a:normAutofit/>
          </a:bodyPr>
          <a:lstStyle/>
          <a:p>
            <a:pPr eaLnBrk="1" hangingPunct="1"/>
            <a:r>
              <a:rPr lang="en-US" sz="4100" b="1" dirty="0" smtClean="0">
                <a:ln w="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4100" b="1" baseline="30000" dirty="0" smtClean="0">
                <a:ln w="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
            </a:r>
            <a:r>
              <a:rPr lang="en-US" sz="4100" b="1" dirty="0" smtClean="0">
                <a:ln w="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Tango Kernel Webinar</a:t>
            </a:r>
          </a:p>
          <a:p>
            <a:pPr eaLnBrk="1" hangingPunct="1"/>
            <a:r>
              <a:rPr lang="en-US" sz="4100" b="1" dirty="0" err="1" smtClean="0">
                <a:ln w="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cppTango</a:t>
            </a:r>
            <a:r>
              <a:rPr lang="en-US" sz="4100" b="1" dirty="0" smtClean="0">
                <a:ln w="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Overview</a:t>
            </a:r>
            <a:endParaRPr lang="en-US" sz="4100" dirty="0">
              <a:ln w="0"/>
              <a:solidFill>
                <a:schemeClr val="tx1"/>
              </a:solidFill>
              <a:latin typeface="Arial" panose="020B0604020202020204" pitchFamily="34" charset="0"/>
              <a:cs typeface="Arial" panose="020B0604020202020204" pitchFamily="34" charset="0"/>
            </a:endParaRPr>
          </a:p>
          <a:p>
            <a:r>
              <a:rPr lang="en-US" sz="2400" dirty="0">
                <a:ln w="0"/>
                <a:solidFill>
                  <a:schemeClr val="tx1"/>
                </a:solidFill>
                <a:latin typeface="Arial" panose="020B0604020202020204" pitchFamily="34" charset="0"/>
                <a:cs typeface="Arial" panose="020B0604020202020204" pitchFamily="34" charset="0"/>
              </a:rPr>
              <a:t>Reynald </a:t>
            </a:r>
            <a:r>
              <a:rPr lang="en-US" sz="2400" dirty="0" err="1">
                <a:ln w="0"/>
                <a:solidFill>
                  <a:schemeClr val="tx1"/>
                </a:solidFill>
                <a:latin typeface="Arial" panose="020B0604020202020204" pitchFamily="34" charset="0"/>
                <a:cs typeface="Arial" panose="020B0604020202020204" pitchFamily="34" charset="0"/>
              </a:rPr>
              <a:t>Bourtembourg</a:t>
            </a:r>
            <a:r>
              <a:rPr lang="en-US" sz="2400" dirty="0">
                <a:ln w="0"/>
                <a:solidFill>
                  <a:schemeClr val="tx1"/>
                </a:solidFill>
                <a:latin typeface="Arial" panose="020B0604020202020204" pitchFamily="34" charset="0"/>
                <a:cs typeface="Arial" panose="020B0604020202020204" pitchFamily="34" charset="0"/>
              </a:rPr>
              <a:t> - </a:t>
            </a:r>
            <a:r>
              <a:rPr lang="en-US" sz="2400" dirty="0">
                <a:ln w="0">
                  <a:noFill/>
                </a:ln>
                <a:solidFill>
                  <a:srgbClr val="14267A"/>
                </a:solidFill>
                <a:latin typeface="Arial" panose="020B0604020202020204" pitchFamily="34" charset="0"/>
                <a:cs typeface="Arial" panose="020B0604020202020204" pitchFamily="34" charset="0"/>
              </a:rPr>
              <a:t>ESRF</a:t>
            </a:r>
            <a:endParaRPr lang="en-US" sz="2400" dirty="0" smtClean="0">
              <a:ln w="0"/>
              <a:solidFill>
                <a:schemeClr val="tx1"/>
              </a:solidFill>
              <a:latin typeface="Arial" panose="020B0604020202020204" pitchFamily="34" charset="0"/>
              <a:cs typeface="Arial" panose="020B0604020202020204" pitchFamily="34" charset="0"/>
            </a:endParaRPr>
          </a:p>
          <a:p>
            <a:r>
              <a:rPr lang="en-US" sz="2400" dirty="0">
                <a:ln w="0"/>
                <a:solidFill>
                  <a:schemeClr val="tx1"/>
                </a:solidFill>
                <a:latin typeface="Arial" panose="020B0604020202020204" pitchFamily="34" charset="0"/>
                <a:cs typeface="Arial" panose="020B0604020202020204" pitchFamily="34" charset="0"/>
              </a:rPr>
              <a:t>Thomas Braun - </a:t>
            </a:r>
            <a:r>
              <a:rPr lang="en-US" sz="2400" b="1" dirty="0">
                <a:ln w="0"/>
                <a:solidFill>
                  <a:schemeClr val="tx2">
                    <a:lumMod val="60000"/>
                    <a:lumOff val="40000"/>
                  </a:schemeClr>
                </a:solidFill>
                <a:latin typeface="Arial" panose="020B0604020202020204" pitchFamily="34" charset="0"/>
                <a:cs typeface="Arial" panose="020B0604020202020204" pitchFamily="34" charset="0"/>
              </a:rPr>
              <a:t>( )</a:t>
            </a:r>
            <a:r>
              <a:rPr lang="en-US" sz="2400" dirty="0">
                <a:ln w="0"/>
                <a:solidFill>
                  <a:schemeClr val="tx1"/>
                </a:solidFill>
                <a:latin typeface="Arial" panose="020B0604020202020204" pitchFamily="34" charset="0"/>
                <a:cs typeface="Arial" panose="020B0604020202020204" pitchFamily="34" charset="0"/>
              </a:rPr>
              <a:t> byte physics</a:t>
            </a:r>
          </a:p>
          <a:p>
            <a:r>
              <a:rPr lang="en-US" sz="2400" dirty="0" smtClean="0">
                <a:ln w="0"/>
                <a:solidFill>
                  <a:schemeClr val="tx1"/>
                </a:solidFill>
                <a:latin typeface="Arial" panose="020B0604020202020204" pitchFamily="34" charset="0"/>
                <a:cs typeface="Arial" panose="020B0604020202020204" pitchFamily="34" charset="0"/>
              </a:rPr>
              <a:t>Michal </a:t>
            </a:r>
            <a:r>
              <a:rPr lang="en-US" sz="2400" dirty="0" err="1" smtClean="0">
                <a:ln w="0"/>
                <a:solidFill>
                  <a:schemeClr val="tx1"/>
                </a:solidFill>
                <a:latin typeface="Arial" panose="020B0604020202020204" pitchFamily="34" charset="0"/>
                <a:cs typeface="Arial" panose="020B0604020202020204" pitchFamily="34" charset="0"/>
              </a:rPr>
              <a:t>Liszcz</a:t>
            </a:r>
            <a:r>
              <a:rPr lang="en-US" sz="2400" dirty="0" smtClean="0">
                <a:ln w="0"/>
                <a:solidFill>
                  <a:schemeClr val="tx1"/>
                </a:solidFill>
                <a:latin typeface="Arial" panose="020B0604020202020204" pitchFamily="34" charset="0"/>
                <a:cs typeface="Arial" panose="020B0604020202020204" pitchFamily="34" charset="0"/>
              </a:rPr>
              <a:t> -  </a:t>
            </a:r>
            <a:r>
              <a:rPr lang="en-US" sz="2400" b="1" dirty="0" smtClean="0">
                <a:ln w="0"/>
                <a:solidFill>
                  <a:srgbClr val="77B41F"/>
                </a:solidFill>
                <a:latin typeface="Arial" panose="020B0604020202020204" pitchFamily="34" charset="0"/>
                <a:cs typeface="Arial" panose="020B0604020202020204" pitchFamily="34" charset="0"/>
              </a:rPr>
              <a:t>S2</a:t>
            </a:r>
            <a:r>
              <a:rPr lang="en-US" sz="2400" dirty="0" smtClean="0">
                <a:ln w="0"/>
                <a:solidFill>
                  <a:schemeClr val="tx1"/>
                </a:solidFill>
                <a:latin typeface="Arial" panose="020B0604020202020204" pitchFamily="34" charset="0"/>
                <a:cs typeface="Arial" panose="020B0604020202020204" pitchFamily="34" charset="0"/>
              </a:rPr>
              <a:t>I</a:t>
            </a:r>
            <a:r>
              <a:rPr lang="en-US" sz="2000" dirty="0" smtClean="0">
                <a:ln w="0"/>
                <a:solidFill>
                  <a:schemeClr val="tx1"/>
                </a:solidFill>
                <a:latin typeface="Arial" panose="020B0604020202020204" pitchFamily="34" charset="0"/>
                <a:cs typeface="Arial" panose="020B0604020202020204" pitchFamily="34" charset="0"/>
              </a:rPr>
              <a:t>NNOVATION</a:t>
            </a:r>
          </a:p>
          <a:p>
            <a:endParaRPr lang="en-US" sz="2400" dirty="0" smtClean="0">
              <a:ln w="0">
                <a:noFill/>
              </a:ln>
              <a:solidFill>
                <a:srgbClr val="14267A"/>
              </a:solidFill>
              <a:latin typeface="Arial" panose="020B0604020202020204" pitchFamily="34" charset="0"/>
              <a:cs typeface="Arial" panose="020B0604020202020204" pitchFamily="34" charset="0"/>
            </a:endParaRPr>
          </a:p>
          <a:p>
            <a:pPr eaLnBrk="1" hangingPunct="1"/>
            <a:endParaRPr lang="en-US" sz="2400" dirty="0" smtClean="0">
              <a:ln w="0"/>
              <a:solidFill>
                <a:schemeClr val="tx1"/>
              </a:solidFill>
              <a:latin typeface="Arial" panose="020B0604020202020204" pitchFamily="34" charset="0"/>
              <a:cs typeface="Arial" panose="020B0604020202020204" pitchFamily="34" charset="0"/>
            </a:endParaRPr>
          </a:p>
        </p:txBody>
      </p:sp>
      <p:pic>
        <p:nvPicPr>
          <p:cNvPr id="18" name="Picture 17" descr="TANGO_Tag_line_couleur.png"/>
          <p:cNvPicPr>
            <a:picLocks noChangeAspect="1"/>
          </p:cNvPicPr>
          <p:nvPr/>
        </p:nvPicPr>
        <p:blipFill>
          <a:blip r:embed="rId3" cstate="print"/>
          <a:stretch>
            <a:fillRect/>
          </a:stretch>
        </p:blipFill>
        <p:spPr>
          <a:xfrm>
            <a:off x="395536" y="188640"/>
            <a:ext cx="4968552" cy="1911335"/>
          </a:xfrm>
          <a:prstGeom prst="rect">
            <a:avLst/>
          </a:prstGeom>
        </p:spPr>
      </p:pic>
      <p:sp>
        <p:nvSpPr>
          <p:cNvPr id="19" name="Rectangle 18"/>
          <p:cNvSpPr/>
          <p:nvPr/>
        </p:nvSpPr>
        <p:spPr>
          <a:xfrm>
            <a:off x="8244408" y="0"/>
            <a:ext cx="899592"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p:cNvSpPr txBox="1"/>
          <p:nvPr/>
        </p:nvSpPr>
        <p:spPr>
          <a:xfrm rot="5400000">
            <a:off x="6932295" y="2940913"/>
            <a:ext cx="3600400" cy="400110"/>
          </a:xfrm>
          <a:prstGeom prst="rect">
            <a:avLst/>
          </a:prstGeom>
          <a:noFill/>
        </p:spPr>
        <p:txBody>
          <a:bodyPr wrap="square" rtlCol="0">
            <a:spAutoFit/>
          </a:bodyPr>
          <a:lstStyle/>
          <a:p>
            <a:r>
              <a:rPr lang="en-GB" sz="2000" dirty="0" smtClean="0">
                <a:solidFill>
                  <a:schemeClr val="bg1"/>
                </a:solidFill>
              </a:rPr>
              <a:t>https://www.tango-controls.org</a:t>
            </a:r>
            <a:endParaRPr lang="en-GB" sz="2000"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2424-11C1-4C86-804F-1E18ABD272F3}"/>
              </a:ext>
            </a:extLst>
          </p:cNvPr>
          <p:cNvSpPr>
            <a:spLocks noGrp="1"/>
          </p:cNvSpPr>
          <p:nvPr>
            <p:ph type="title"/>
          </p:nvPr>
        </p:nvSpPr>
        <p:spPr>
          <a:xfrm>
            <a:off x="457200" y="43632"/>
            <a:ext cx="8229600" cy="1143000"/>
          </a:xfrm>
        </p:spPr>
        <p:txBody>
          <a:bodyPr/>
          <a:lstStyle/>
          <a:p>
            <a:r>
              <a:rPr lang="en-US" b="1" dirty="0" smtClean="0">
                <a:effectLst>
                  <a:outerShdw blurRad="38100" dist="38100" dir="2700000" algn="tl">
                    <a:srgbClr val="000000">
                      <a:alpha val="43137"/>
                    </a:srgbClr>
                  </a:outerShdw>
                </a:effectLst>
              </a:rPr>
              <a:t>Contribution Rules</a:t>
            </a:r>
            <a:endParaRPr lang="en-US" b="1" dirty="0">
              <a:effectLst>
                <a:outerShdw blurRad="38100" dist="38100" dir="2700000" algn="tl">
                  <a:srgbClr val="000000">
                    <a:alpha val="43137"/>
                  </a:srgbClr>
                </a:outerShdw>
              </a:effectLst>
            </a:endParaRPr>
          </a:p>
        </p:txBody>
      </p:sp>
      <p:sp>
        <p:nvSpPr>
          <p:cNvPr id="4" name="Date Placeholder 3">
            <a:extLst>
              <a:ext uri="{FF2B5EF4-FFF2-40B4-BE49-F238E27FC236}">
                <a16:creationId xmlns:a16="http://schemas.microsoft.com/office/drawing/2014/main" id="{0E499FD3-F5C2-4B0B-AB71-8DE1E2AAAF39}"/>
              </a:ext>
            </a:extLst>
          </p:cNvPr>
          <p:cNvSpPr>
            <a:spLocks noGrp="1"/>
          </p:cNvSpPr>
          <p:nvPr>
            <p:ph type="dt" sz="half" idx="10"/>
          </p:nvPr>
        </p:nvSpPr>
        <p:spPr/>
        <p:txBody>
          <a:bodyPr/>
          <a:lstStyle/>
          <a:p>
            <a:r>
              <a:rPr lang="en-US" smtClean="0"/>
              <a:t>03/11/2020</a:t>
            </a:r>
            <a:endParaRPr lang="en-GB"/>
          </a:p>
        </p:txBody>
      </p:sp>
      <p:sp>
        <p:nvSpPr>
          <p:cNvPr id="5" name="Footer Placeholder 4">
            <a:extLst>
              <a:ext uri="{FF2B5EF4-FFF2-40B4-BE49-F238E27FC236}">
                <a16:creationId xmlns:a16="http://schemas.microsoft.com/office/drawing/2014/main" id="{AFF2D69C-58B5-4CFE-92D8-9CDA73C03ED0}"/>
              </a:ext>
            </a:extLst>
          </p:cNvPr>
          <p:cNvSpPr>
            <a:spLocks noGrp="1"/>
          </p:cNvSpPr>
          <p:nvPr>
            <p:ph type="ftr" sz="quarter" idx="11"/>
          </p:nvPr>
        </p:nvSpPr>
        <p:spPr/>
        <p:txBody>
          <a:bodyPr/>
          <a:lstStyle/>
          <a:p>
            <a:r>
              <a:rPr lang="en-US" smtClean="0"/>
              <a:t>1st Tango Kernel Webinar - cppTango Overview</a:t>
            </a:r>
            <a:endParaRPr lang="en-GB" dirty="0"/>
          </a:p>
        </p:txBody>
      </p:sp>
      <p:sp>
        <p:nvSpPr>
          <p:cNvPr id="6" name="Slide Number Placeholder 5">
            <a:extLst>
              <a:ext uri="{FF2B5EF4-FFF2-40B4-BE49-F238E27FC236}">
                <a16:creationId xmlns:a16="http://schemas.microsoft.com/office/drawing/2014/main" id="{22CAED9A-B949-4F15-B7E6-96F64ECB3F46}"/>
              </a:ext>
            </a:extLst>
          </p:cNvPr>
          <p:cNvSpPr>
            <a:spLocks noGrp="1"/>
          </p:cNvSpPr>
          <p:nvPr>
            <p:ph type="sldNum" sz="quarter" idx="12"/>
          </p:nvPr>
        </p:nvSpPr>
        <p:spPr/>
        <p:txBody>
          <a:bodyPr/>
          <a:lstStyle/>
          <a:p>
            <a:fld id="{4113935B-C326-492F-A1FE-EEA04E964E75}" type="slidenum">
              <a:rPr lang="en-GB" smtClean="0"/>
              <a:pPr/>
              <a:t>10</a:t>
            </a:fld>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915" y="1844824"/>
            <a:ext cx="8202170" cy="4143953"/>
          </a:xfrm>
          <a:prstGeom prst="rect">
            <a:avLst/>
          </a:prstGeom>
        </p:spPr>
      </p:pic>
      <p:sp>
        <p:nvSpPr>
          <p:cNvPr id="10" name="TextBox 9"/>
          <p:cNvSpPr txBox="1"/>
          <p:nvPr/>
        </p:nvSpPr>
        <p:spPr>
          <a:xfrm>
            <a:off x="484630" y="1161039"/>
            <a:ext cx="8202170" cy="523220"/>
          </a:xfrm>
          <a:prstGeom prst="rect">
            <a:avLst/>
          </a:prstGeom>
          <a:noFill/>
        </p:spPr>
        <p:txBody>
          <a:bodyPr wrap="square" rtlCol="0">
            <a:spAutoFit/>
          </a:bodyPr>
          <a:lstStyle/>
          <a:p>
            <a:r>
              <a:rPr lang="en-US" sz="2800" dirty="0" smtClean="0"/>
              <a:t>Extract from </a:t>
            </a:r>
            <a:r>
              <a:rPr lang="en-US" sz="2800" dirty="0" smtClean="0">
                <a:hlinkClick r:id="rId4"/>
              </a:rPr>
              <a:t>Contributing.md</a:t>
            </a:r>
            <a:r>
              <a:rPr lang="en-US" sz="2800" dirty="0" smtClean="0"/>
              <a:t>:</a:t>
            </a:r>
            <a:endParaRPr lang="en-GB" sz="2800" dirty="0"/>
          </a:p>
        </p:txBody>
      </p:sp>
    </p:spTree>
    <p:extLst>
      <p:ext uri="{BB962C8B-B14F-4D97-AF65-F5344CB8AC3E}">
        <p14:creationId xmlns:p14="http://schemas.microsoft.com/office/powerpoint/2010/main" val="1964125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2424-11C1-4C86-804F-1E18ABD272F3}"/>
              </a:ext>
            </a:extLst>
          </p:cNvPr>
          <p:cNvSpPr>
            <a:spLocks noGrp="1"/>
          </p:cNvSpPr>
          <p:nvPr>
            <p:ph type="title"/>
          </p:nvPr>
        </p:nvSpPr>
        <p:spPr>
          <a:xfrm>
            <a:off x="457200" y="43632"/>
            <a:ext cx="8229600" cy="1143000"/>
          </a:xfrm>
        </p:spPr>
        <p:txBody>
          <a:bodyPr/>
          <a:lstStyle/>
          <a:p>
            <a:r>
              <a:rPr lang="en-US" b="1" dirty="0" err="1" smtClean="0">
                <a:effectLst>
                  <a:outerShdw blurRad="38100" dist="38100" dir="2700000" algn="tl">
                    <a:srgbClr val="000000">
                      <a:alpha val="43137"/>
                    </a:srgbClr>
                  </a:outerShdw>
                </a:effectLst>
              </a:rPr>
              <a:t>cppTango</a:t>
            </a:r>
            <a:r>
              <a:rPr lang="en-US" b="1" dirty="0" smtClean="0">
                <a:effectLst>
                  <a:outerShdw blurRad="38100" dist="38100" dir="2700000" algn="tl">
                    <a:srgbClr val="000000">
                      <a:alpha val="43137"/>
                    </a:srgbClr>
                  </a:outerShdw>
                </a:effectLst>
              </a:rPr>
              <a:t> Dependencies</a:t>
            </a:r>
            <a:endParaRPr lang="en-US" b="1" dirty="0">
              <a:effectLst>
                <a:outerShdw blurRad="38100" dist="38100" dir="2700000" algn="tl">
                  <a:srgbClr val="000000">
                    <a:alpha val="43137"/>
                  </a:srgbClr>
                </a:outerShdw>
              </a:effectLst>
            </a:endParaRPr>
          </a:p>
        </p:txBody>
      </p:sp>
      <p:sp>
        <p:nvSpPr>
          <p:cNvPr id="4" name="Date Placeholder 3">
            <a:extLst>
              <a:ext uri="{FF2B5EF4-FFF2-40B4-BE49-F238E27FC236}">
                <a16:creationId xmlns:a16="http://schemas.microsoft.com/office/drawing/2014/main" id="{0E499FD3-F5C2-4B0B-AB71-8DE1E2AAAF39}"/>
              </a:ext>
            </a:extLst>
          </p:cNvPr>
          <p:cNvSpPr>
            <a:spLocks noGrp="1"/>
          </p:cNvSpPr>
          <p:nvPr>
            <p:ph type="dt" sz="half" idx="10"/>
          </p:nvPr>
        </p:nvSpPr>
        <p:spPr/>
        <p:txBody>
          <a:bodyPr/>
          <a:lstStyle/>
          <a:p>
            <a:r>
              <a:rPr lang="en-US" smtClean="0"/>
              <a:t>03/11/2020</a:t>
            </a:r>
            <a:endParaRPr lang="en-GB"/>
          </a:p>
        </p:txBody>
      </p:sp>
      <p:sp>
        <p:nvSpPr>
          <p:cNvPr id="5" name="Footer Placeholder 4">
            <a:extLst>
              <a:ext uri="{FF2B5EF4-FFF2-40B4-BE49-F238E27FC236}">
                <a16:creationId xmlns:a16="http://schemas.microsoft.com/office/drawing/2014/main" id="{AFF2D69C-58B5-4CFE-92D8-9CDA73C03ED0}"/>
              </a:ext>
            </a:extLst>
          </p:cNvPr>
          <p:cNvSpPr>
            <a:spLocks noGrp="1"/>
          </p:cNvSpPr>
          <p:nvPr>
            <p:ph type="ftr" sz="quarter" idx="11"/>
          </p:nvPr>
        </p:nvSpPr>
        <p:spPr/>
        <p:txBody>
          <a:bodyPr/>
          <a:lstStyle/>
          <a:p>
            <a:r>
              <a:rPr lang="en-US" smtClean="0"/>
              <a:t>1st Tango Kernel Webinar - cppTango Overview</a:t>
            </a:r>
            <a:endParaRPr lang="en-GB" dirty="0"/>
          </a:p>
        </p:txBody>
      </p:sp>
      <p:sp>
        <p:nvSpPr>
          <p:cNvPr id="6" name="Slide Number Placeholder 5">
            <a:extLst>
              <a:ext uri="{FF2B5EF4-FFF2-40B4-BE49-F238E27FC236}">
                <a16:creationId xmlns:a16="http://schemas.microsoft.com/office/drawing/2014/main" id="{22CAED9A-B949-4F15-B7E6-96F64ECB3F46}"/>
              </a:ext>
            </a:extLst>
          </p:cNvPr>
          <p:cNvSpPr>
            <a:spLocks noGrp="1"/>
          </p:cNvSpPr>
          <p:nvPr>
            <p:ph type="sldNum" sz="quarter" idx="12"/>
          </p:nvPr>
        </p:nvSpPr>
        <p:spPr/>
        <p:txBody>
          <a:bodyPr/>
          <a:lstStyle/>
          <a:p>
            <a:fld id="{4113935B-C326-492F-A1FE-EEA04E964E75}" type="slidenum">
              <a:rPr lang="en-GB" smtClean="0"/>
              <a:pPr/>
              <a:t>11</a:t>
            </a:fld>
            <a:endParaRPr lang="en-GB" dirty="0"/>
          </a:p>
        </p:txBody>
      </p:sp>
      <p:sp>
        <p:nvSpPr>
          <p:cNvPr id="10" name="TextBox 9"/>
          <p:cNvSpPr txBox="1"/>
          <p:nvPr/>
        </p:nvSpPr>
        <p:spPr>
          <a:xfrm>
            <a:off x="484630" y="1412776"/>
            <a:ext cx="8202170"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err="1" smtClean="0"/>
              <a:t>omniORB</a:t>
            </a:r>
            <a:r>
              <a:rPr lang="en-US" sz="2800" dirty="0" smtClean="0"/>
              <a:t> &gt;= 4.2.2 (C++ CORBA)</a:t>
            </a:r>
          </a:p>
          <a:p>
            <a:pPr marL="457200" indent="-457200">
              <a:buFont typeface="Arial" panose="020B0604020202020204" pitchFamily="34" charset="0"/>
              <a:buChar char="•"/>
            </a:pPr>
            <a:r>
              <a:rPr lang="en-US" sz="2800" dirty="0" err="1" smtClean="0"/>
              <a:t>libzmq</a:t>
            </a:r>
            <a:r>
              <a:rPr lang="en-US" sz="2800" dirty="0" smtClean="0"/>
              <a:t> &gt;= 4.0.5 (events)</a:t>
            </a:r>
          </a:p>
          <a:p>
            <a:pPr marL="457200" indent="-457200">
              <a:buFont typeface="Arial" panose="020B0604020202020204" pitchFamily="34" charset="0"/>
              <a:buChar char="•"/>
            </a:pPr>
            <a:r>
              <a:rPr lang="en-US" sz="2800" dirty="0" err="1"/>
              <a:t>c</a:t>
            </a:r>
            <a:r>
              <a:rPr lang="en-US" sz="2800" dirty="0" err="1" smtClean="0"/>
              <a:t>ppzmq</a:t>
            </a:r>
            <a:r>
              <a:rPr lang="en-US" sz="2800" dirty="0" smtClean="0"/>
              <a:t> (</a:t>
            </a:r>
            <a:r>
              <a:rPr lang="en-US" sz="2800" dirty="0" err="1" smtClean="0"/>
              <a:t>zeromq</a:t>
            </a:r>
            <a:r>
              <a:rPr lang="en-US" sz="2800" dirty="0" smtClean="0"/>
              <a:t> C++ wrapper) </a:t>
            </a:r>
            <a:endParaRPr lang="en-US" sz="2800" dirty="0"/>
          </a:p>
          <a:p>
            <a:pPr marL="457200" indent="-457200">
              <a:buFont typeface="Arial" panose="020B0604020202020204" pitchFamily="34" charset="0"/>
              <a:buChar char="•"/>
            </a:pPr>
            <a:r>
              <a:rPr lang="en-US" sz="2800" dirty="0" smtClean="0"/>
              <a:t>tango-</a:t>
            </a:r>
            <a:r>
              <a:rPr lang="en-US" sz="2800" dirty="0" err="1" smtClean="0"/>
              <a:t>idl</a:t>
            </a:r>
            <a:r>
              <a:rPr lang="en-US" sz="2800" dirty="0" smtClean="0"/>
              <a:t> (Tango CORBA Interface)</a:t>
            </a:r>
          </a:p>
          <a:p>
            <a:pPr marL="457200" indent="-457200">
              <a:buFont typeface="Arial" panose="020B0604020202020204" pitchFamily="34" charset="0"/>
              <a:buChar char="•"/>
            </a:pPr>
            <a:r>
              <a:rPr lang="en-US" sz="2800" dirty="0" err="1" smtClean="0"/>
              <a:t>cmake</a:t>
            </a:r>
            <a:r>
              <a:rPr lang="en-US" sz="2800" dirty="0" smtClean="0"/>
              <a:t> &gt;= 3.7</a:t>
            </a:r>
          </a:p>
          <a:p>
            <a:pPr marL="457200" indent="-457200">
              <a:buFont typeface="Arial" panose="020B0604020202020204" pitchFamily="34" charset="0"/>
              <a:buChar char="•"/>
            </a:pPr>
            <a:r>
              <a:rPr lang="en-US" sz="2800" dirty="0" smtClean="0"/>
              <a:t>C++14 compliant compiler (GCC, Clang, Visual Studio &gt;=2015)</a:t>
            </a:r>
          </a:p>
        </p:txBody>
      </p:sp>
    </p:spTree>
    <p:extLst>
      <p:ext uri="{BB962C8B-B14F-4D97-AF65-F5344CB8AC3E}">
        <p14:creationId xmlns:p14="http://schemas.microsoft.com/office/powerpoint/2010/main" val="50936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2424-11C1-4C86-804F-1E18ABD272F3}"/>
              </a:ext>
            </a:extLst>
          </p:cNvPr>
          <p:cNvSpPr>
            <a:spLocks noGrp="1"/>
          </p:cNvSpPr>
          <p:nvPr>
            <p:ph type="title"/>
          </p:nvPr>
        </p:nvSpPr>
        <p:spPr>
          <a:xfrm>
            <a:off x="457200" y="43632"/>
            <a:ext cx="8229600" cy="1143000"/>
          </a:xfrm>
        </p:spPr>
        <p:txBody>
          <a:bodyPr>
            <a:normAutofit fontScale="90000"/>
          </a:bodyPr>
          <a:lstStyle/>
          <a:p>
            <a:r>
              <a:rPr lang="en-US" b="1" dirty="0" err="1" smtClean="0">
                <a:effectLst>
                  <a:outerShdw blurRad="38100" dist="38100" dir="2700000" algn="tl">
                    <a:srgbClr val="000000">
                      <a:alpha val="43137"/>
                    </a:srgbClr>
                  </a:outerShdw>
                </a:effectLst>
              </a:rPr>
              <a:t>cppTango</a:t>
            </a:r>
            <a:r>
              <a:rPr lang="en-US" b="1" dirty="0" smtClean="0">
                <a:effectLst>
                  <a:outerShdw blurRad="38100" dist="38100" dir="2700000" algn="tl">
                    <a:srgbClr val="000000">
                      <a:alpha val="43137"/>
                    </a:srgbClr>
                  </a:outerShdw>
                </a:effectLst>
              </a:rPr>
              <a:t> Dependencies: </a:t>
            </a:r>
            <a:r>
              <a:rPr lang="en-US" b="1" dirty="0" err="1" smtClean="0">
                <a:effectLst>
                  <a:outerShdw blurRad="38100" dist="38100" dir="2700000" algn="tl">
                    <a:srgbClr val="000000">
                      <a:alpha val="43137"/>
                    </a:srgbClr>
                  </a:outerShdw>
                </a:effectLst>
              </a:rPr>
              <a:t>omniORB</a:t>
            </a:r>
            <a:endParaRPr lang="en-US" b="1" dirty="0">
              <a:effectLst>
                <a:outerShdw blurRad="38100" dist="38100" dir="2700000" algn="tl">
                  <a:srgbClr val="000000">
                    <a:alpha val="43137"/>
                  </a:srgbClr>
                </a:outerShdw>
              </a:effectLst>
            </a:endParaRPr>
          </a:p>
        </p:txBody>
      </p:sp>
      <p:sp>
        <p:nvSpPr>
          <p:cNvPr id="4" name="Date Placeholder 3">
            <a:extLst>
              <a:ext uri="{FF2B5EF4-FFF2-40B4-BE49-F238E27FC236}">
                <a16:creationId xmlns:a16="http://schemas.microsoft.com/office/drawing/2014/main" id="{0E499FD3-F5C2-4B0B-AB71-8DE1E2AAAF39}"/>
              </a:ext>
            </a:extLst>
          </p:cNvPr>
          <p:cNvSpPr>
            <a:spLocks noGrp="1"/>
          </p:cNvSpPr>
          <p:nvPr>
            <p:ph type="dt" sz="half" idx="10"/>
          </p:nvPr>
        </p:nvSpPr>
        <p:spPr/>
        <p:txBody>
          <a:bodyPr/>
          <a:lstStyle/>
          <a:p>
            <a:r>
              <a:rPr lang="en-US" smtClean="0"/>
              <a:t>03/11/2020</a:t>
            </a:r>
            <a:endParaRPr lang="en-GB"/>
          </a:p>
        </p:txBody>
      </p:sp>
      <p:sp>
        <p:nvSpPr>
          <p:cNvPr id="5" name="Footer Placeholder 4">
            <a:extLst>
              <a:ext uri="{FF2B5EF4-FFF2-40B4-BE49-F238E27FC236}">
                <a16:creationId xmlns:a16="http://schemas.microsoft.com/office/drawing/2014/main" id="{AFF2D69C-58B5-4CFE-92D8-9CDA73C03ED0}"/>
              </a:ext>
            </a:extLst>
          </p:cNvPr>
          <p:cNvSpPr>
            <a:spLocks noGrp="1"/>
          </p:cNvSpPr>
          <p:nvPr>
            <p:ph type="ftr" sz="quarter" idx="11"/>
          </p:nvPr>
        </p:nvSpPr>
        <p:spPr/>
        <p:txBody>
          <a:bodyPr/>
          <a:lstStyle/>
          <a:p>
            <a:r>
              <a:rPr lang="en-US" smtClean="0"/>
              <a:t>1st Tango Kernel Webinar - cppTango Overview</a:t>
            </a:r>
            <a:endParaRPr lang="en-GB" dirty="0"/>
          </a:p>
        </p:txBody>
      </p:sp>
      <p:sp>
        <p:nvSpPr>
          <p:cNvPr id="6" name="Slide Number Placeholder 5">
            <a:extLst>
              <a:ext uri="{FF2B5EF4-FFF2-40B4-BE49-F238E27FC236}">
                <a16:creationId xmlns:a16="http://schemas.microsoft.com/office/drawing/2014/main" id="{22CAED9A-B949-4F15-B7E6-96F64ECB3F46}"/>
              </a:ext>
            </a:extLst>
          </p:cNvPr>
          <p:cNvSpPr>
            <a:spLocks noGrp="1"/>
          </p:cNvSpPr>
          <p:nvPr>
            <p:ph type="sldNum" sz="quarter" idx="12"/>
          </p:nvPr>
        </p:nvSpPr>
        <p:spPr/>
        <p:txBody>
          <a:bodyPr/>
          <a:lstStyle/>
          <a:p>
            <a:fld id="{4113935B-C326-492F-A1FE-EEA04E964E75}" type="slidenum">
              <a:rPr lang="en-GB" smtClean="0"/>
              <a:pPr/>
              <a:t>12</a:t>
            </a:fld>
            <a:endParaRPr lang="en-GB" dirty="0"/>
          </a:p>
        </p:txBody>
      </p:sp>
      <p:sp>
        <p:nvSpPr>
          <p:cNvPr id="10" name="TextBox 9"/>
          <p:cNvSpPr txBox="1"/>
          <p:nvPr/>
        </p:nvSpPr>
        <p:spPr>
          <a:xfrm>
            <a:off x="470915" y="1700808"/>
            <a:ext cx="8202170" cy="523220"/>
          </a:xfrm>
          <a:prstGeom prst="rect">
            <a:avLst/>
          </a:prstGeom>
          <a:noFill/>
        </p:spPr>
        <p:txBody>
          <a:bodyPr wrap="square" rtlCol="0">
            <a:spAutoFit/>
          </a:bodyPr>
          <a:lstStyle/>
          <a:p>
            <a:r>
              <a:rPr lang="en-US" sz="2800" dirty="0" smtClean="0"/>
              <a:t>CORBA = Common ORB Architecture</a:t>
            </a:r>
            <a:endParaRPr lang="en-US" sz="2800" dirty="0"/>
          </a:p>
        </p:txBody>
      </p:sp>
    </p:spTree>
    <p:extLst>
      <p:ext uri="{BB962C8B-B14F-4D97-AF65-F5344CB8AC3E}">
        <p14:creationId xmlns:p14="http://schemas.microsoft.com/office/powerpoint/2010/main" val="3527628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2424-11C1-4C86-804F-1E18ABD272F3}"/>
              </a:ext>
            </a:extLst>
          </p:cNvPr>
          <p:cNvSpPr>
            <a:spLocks noGrp="1"/>
          </p:cNvSpPr>
          <p:nvPr>
            <p:ph type="title"/>
          </p:nvPr>
        </p:nvSpPr>
        <p:spPr>
          <a:xfrm>
            <a:off x="457200" y="43632"/>
            <a:ext cx="8229600" cy="1143000"/>
          </a:xfrm>
        </p:spPr>
        <p:txBody>
          <a:bodyPr>
            <a:normAutofit fontScale="90000"/>
          </a:bodyPr>
          <a:lstStyle/>
          <a:p>
            <a:r>
              <a:rPr lang="en-US" b="1" dirty="0" err="1" smtClean="0">
                <a:effectLst>
                  <a:outerShdw blurRad="38100" dist="38100" dir="2700000" algn="tl">
                    <a:srgbClr val="000000">
                      <a:alpha val="43137"/>
                    </a:srgbClr>
                  </a:outerShdw>
                </a:effectLst>
              </a:rPr>
              <a:t>cppTango</a:t>
            </a:r>
            <a:r>
              <a:rPr lang="en-US" b="1" dirty="0" smtClean="0">
                <a:effectLst>
                  <a:outerShdw blurRad="38100" dist="38100" dir="2700000" algn="tl">
                    <a:srgbClr val="000000">
                      <a:alpha val="43137"/>
                    </a:srgbClr>
                  </a:outerShdw>
                </a:effectLst>
              </a:rPr>
              <a:t> Dependencies: </a:t>
            </a:r>
            <a:r>
              <a:rPr lang="en-US" b="1" dirty="0" err="1" smtClean="0">
                <a:effectLst>
                  <a:outerShdw blurRad="38100" dist="38100" dir="2700000" algn="tl">
                    <a:srgbClr val="000000">
                      <a:alpha val="43137"/>
                    </a:srgbClr>
                  </a:outerShdw>
                </a:effectLst>
              </a:rPr>
              <a:t>omniORB</a:t>
            </a:r>
            <a:endParaRPr lang="en-US" b="1" dirty="0">
              <a:effectLst>
                <a:outerShdw blurRad="38100" dist="38100" dir="2700000" algn="tl">
                  <a:srgbClr val="000000">
                    <a:alpha val="43137"/>
                  </a:srgbClr>
                </a:outerShdw>
              </a:effectLst>
            </a:endParaRPr>
          </a:p>
        </p:txBody>
      </p:sp>
      <p:sp>
        <p:nvSpPr>
          <p:cNvPr id="4" name="Date Placeholder 3">
            <a:extLst>
              <a:ext uri="{FF2B5EF4-FFF2-40B4-BE49-F238E27FC236}">
                <a16:creationId xmlns:a16="http://schemas.microsoft.com/office/drawing/2014/main" id="{0E499FD3-F5C2-4B0B-AB71-8DE1E2AAAF39}"/>
              </a:ext>
            </a:extLst>
          </p:cNvPr>
          <p:cNvSpPr>
            <a:spLocks noGrp="1"/>
          </p:cNvSpPr>
          <p:nvPr>
            <p:ph type="dt" sz="half" idx="10"/>
          </p:nvPr>
        </p:nvSpPr>
        <p:spPr/>
        <p:txBody>
          <a:bodyPr/>
          <a:lstStyle/>
          <a:p>
            <a:r>
              <a:rPr lang="en-US" smtClean="0"/>
              <a:t>03/11/2020</a:t>
            </a:r>
            <a:endParaRPr lang="en-GB"/>
          </a:p>
        </p:txBody>
      </p:sp>
      <p:sp>
        <p:nvSpPr>
          <p:cNvPr id="5" name="Footer Placeholder 4">
            <a:extLst>
              <a:ext uri="{FF2B5EF4-FFF2-40B4-BE49-F238E27FC236}">
                <a16:creationId xmlns:a16="http://schemas.microsoft.com/office/drawing/2014/main" id="{AFF2D69C-58B5-4CFE-92D8-9CDA73C03ED0}"/>
              </a:ext>
            </a:extLst>
          </p:cNvPr>
          <p:cNvSpPr>
            <a:spLocks noGrp="1"/>
          </p:cNvSpPr>
          <p:nvPr>
            <p:ph type="ftr" sz="quarter" idx="11"/>
          </p:nvPr>
        </p:nvSpPr>
        <p:spPr/>
        <p:txBody>
          <a:bodyPr/>
          <a:lstStyle/>
          <a:p>
            <a:r>
              <a:rPr lang="en-US" smtClean="0"/>
              <a:t>1st Tango Kernel Webinar - cppTango Overview</a:t>
            </a:r>
            <a:endParaRPr lang="en-GB" dirty="0"/>
          </a:p>
        </p:txBody>
      </p:sp>
      <p:sp>
        <p:nvSpPr>
          <p:cNvPr id="6" name="Slide Number Placeholder 5">
            <a:extLst>
              <a:ext uri="{FF2B5EF4-FFF2-40B4-BE49-F238E27FC236}">
                <a16:creationId xmlns:a16="http://schemas.microsoft.com/office/drawing/2014/main" id="{22CAED9A-B949-4F15-B7E6-96F64ECB3F46}"/>
              </a:ext>
            </a:extLst>
          </p:cNvPr>
          <p:cNvSpPr>
            <a:spLocks noGrp="1"/>
          </p:cNvSpPr>
          <p:nvPr>
            <p:ph type="sldNum" sz="quarter" idx="12"/>
          </p:nvPr>
        </p:nvSpPr>
        <p:spPr/>
        <p:txBody>
          <a:bodyPr/>
          <a:lstStyle/>
          <a:p>
            <a:fld id="{4113935B-C326-492F-A1FE-EEA04E964E75}" type="slidenum">
              <a:rPr lang="en-GB" smtClean="0"/>
              <a:pPr/>
              <a:t>13</a:t>
            </a:fld>
            <a:endParaRPr lang="en-GB" dirty="0"/>
          </a:p>
        </p:txBody>
      </p:sp>
      <p:sp>
        <p:nvSpPr>
          <p:cNvPr id="10" name="TextBox 9"/>
          <p:cNvSpPr txBox="1"/>
          <p:nvPr/>
        </p:nvSpPr>
        <p:spPr>
          <a:xfrm>
            <a:off x="470915" y="1700808"/>
            <a:ext cx="8202170" cy="584775"/>
          </a:xfrm>
          <a:prstGeom prst="rect">
            <a:avLst/>
          </a:prstGeom>
          <a:noFill/>
        </p:spPr>
        <p:txBody>
          <a:bodyPr wrap="square" rtlCol="0">
            <a:spAutoFit/>
          </a:bodyPr>
          <a:lstStyle/>
          <a:p>
            <a:r>
              <a:rPr lang="en-US" sz="2800" dirty="0" smtClean="0"/>
              <a:t>CORBA = </a:t>
            </a:r>
            <a:r>
              <a:rPr lang="en-US" sz="3200" b="1" dirty="0" smtClean="0"/>
              <a:t>Common</a:t>
            </a:r>
            <a:r>
              <a:rPr lang="en-US" sz="2800" dirty="0" smtClean="0"/>
              <a:t> ORB </a:t>
            </a:r>
            <a:r>
              <a:rPr lang="en-US" sz="3200" b="1" dirty="0" smtClean="0"/>
              <a:t>Architecture</a:t>
            </a:r>
            <a:endParaRPr lang="en-US" sz="2800" b="1" dirty="0"/>
          </a:p>
        </p:txBody>
      </p:sp>
      <p:sp>
        <p:nvSpPr>
          <p:cNvPr id="3" name="TextBox 2"/>
          <p:cNvSpPr txBox="1"/>
          <p:nvPr/>
        </p:nvSpPr>
        <p:spPr>
          <a:xfrm>
            <a:off x="2195736" y="2798998"/>
            <a:ext cx="4213448" cy="584775"/>
          </a:xfrm>
          <a:prstGeom prst="rect">
            <a:avLst/>
          </a:prstGeom>
          <a:noFill/>
        </p:spPr>
        <p:txBody>
          <a:bodyPr wrap="square" rtlCol="0">
            <a:spAutoFit/>
          </a:bodyPr>
          <a:lstStyle/>
          <a:p>
            <a:pPr algn="ctr"/>
            <a:r>
              <a:rPr lang="en-US" sz="3200" dirty="0" smtClean="0"/>
              <a:t>Technical Standard</a:t>
            </a:r>
            <a:endParaRPr lang="en-GB" sz="3200" dirty="0"/>
          </a:p>
        </p:txBody>
      </p:sp>
      <p:cxnSp>
        <p:nvCxnSpPr>
          <p:cNvPr id="8" name="Straight Arrow Connector 7"/>
          <p:cNvCxnSpPr/>
          <p:nvPr/>
        </p:nvCxnSpPr>
        <p:spPr>
          <a:xfrm>
            <a:off x="3311860" y="2245224"/>
            <a:ext cx="360040" cy="594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788024" y="2204864"/>
            <a:ext cx="504056" cy="594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978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2424-11C1-4C86-804F-1E18ABD272F3}"/>
              </a:ext>
            </a:extLst>
          </p:cNvPr>
          <p:cNvSpPr>
            <a:spLocks noGrp="1"/>
          </p:cNvSpPr>
          <p:nvPr>
            <p:ph type="title"/>
          </p:nvPr>
        </p:nvSpPr>
        <p:spPr>
          <a:xfrm>
            <a:off x="457200" y="43632"/>
            <a:ext cx="8229600" cy="1143000"/>
          </a:xfrm>
        </p:spPr>
        <p:txBody>
          <a:bodyPr>
            <a:normAutofit fontScale="90000"/>
          </a:bodyPr>
          <a:lstStyle/>
          <a:p>
            <a:r>
              <a:rPr lang="en-US" b="1" dirty="0" err="1" smtClean="0">
                <a:effectLst>
                  <a:outerShdw blurRad="38100" dist="38100" dir="2700000" algn="tl">
                    <a:srgbClr val="000000">
                      <a:alpha val="43137"/>
                    </a:srgbClr>
                  </a:outerShdw>
                </a:effectLst>
              </a:rPr>
              <a:t>cppTango</a:t>
            </a:r>
            <a:r>
              <a:rPr lang="en-US" b="1" dirty="0" smtClean="0">
                <a:effectLst>
                  <a:outerShdw blurRad="38100" dist="38100" dir="2700000" algn="tl">
                    <a:srgbClr val="000000">
                      <a:alpha val="43137"/>
                    </a:srgbClr>
                  </a:outerShdw>
                </a:effectLst>
              </a:rPr>
              <a:t> Dependencies: </a:t>
            </a:r>
            <a:r>
              <a:rPr lang="en-US" b="1" dirty="0" err="1" smtClean="0">
                <a:effectLst>
                  <a:outerShdw blurRad="38100" dist="38100" dir="2700000" algn="tl">
                    <a:srgbClr val="000000">
                      <a:alpha val="43137"/>
                    </a:srgbClr>
                  </a:outerShdw>
                </a:effectLst>
              </a:rPr>
              <a:t>omniORB</a:t>
            </a:r>
            <a:endParaRPr lang="en-US" b="1" dirty="0">
              <a:effectLst>
                <a:outerShdw blurRad="38100" dist="38100" dir="2700000" algn="tl">
                  <a:srgbClr val="000000">
                    <a:alpha val="43137"/>
                  </a:srgbClr>
                </a:outerShdw>
              </a:effectLst>
            </a:endParaRPr>
          </a:p>
        </p:txBody>
      </p:sp>
      <p:sp>
        <p:nvSpPr>
          <p:cNvPr id="4" name="Date Placeholder 3">
            <a:extLst>
              <a:ext uri="{FF2B5EF4-FFF2-40B4-BE49-F238E27FC236}">
                <a16:creationId xmlns:a16="http://schemas.microsoft.com/office/drawing/2014/main" id="{0E499FD3-F5C2-4B0B-AB71-8DE1E2AAAF39}"/>
              </a:ext>
            </a:extLst>
          </p:cNvPr>
          <p:cNvSpPr>
            <a:spLocks noGrp="1"/>
          </p:cNvSpPr>
          <p:nvPr>
            <p:ph type="dt" sz="half" idx="10"/>
          </p:nvPr>
        </p:nvSpPr>
        <p:spPr/>
        <p:txBody>
          <a:bodyPr/>
          <a:lstStyle/>
          <a:p>
            <a:r>
              <a:rPr lang="en-US" smtClean="0"/>
              <a:t>03/11/2020</a:t>
            </a:r>
            <a:endParaRPr lang="en-GB"/>
          </a:p>
        </p:txBody>
      </p:sp>
      <p:sp>
        <p:nvSpPr>
          <p:cNvPr id="5" name="Footer Placeholder 4">
            <a:extLst>
              <a:ext uri="{FF2B5EF4-FFF2-40B4-BE49-F238E27FC236}">
                <a16:creationId xmlns:a16="http://schemas.microsoft.com/office/drawing/2014/main" id="{AFF2D69C-58B5-4CFE-92D8-9CDA73C03ED0}"/>
              </a:ext>
            </a:extLst>
          </p:cNvPr>
          <p:cNvSpPr>
            <a:spLocks noGrp="1"/>
          </p:cNvSpPr>
          <p:nvPr>
            <p:ph type="ftr" sz="quarter" idx="11"/>
          </p:nvPr>
        </p:nvSpPr>
        <p:spPr/>
        <p:txBody>
          <a:bodyPr/>
          <a:lstStyle/>
          <a:p>
            <a:r>
              <a:rPr lang="en-US" smtClean="0"/>
              <a:t>1st Tango Kernel Webinar - cppTango Overview</a:t>
            </a:r>
            <a:endParaRPr lang="en-GB" dirty="0"/>
          </a:p>
        </p:txBody>
      </p:sp>
      <p:sp>
        <p:nvSpPr>
          <p:cNvPr id="6" name="Slide Number Placeholder 5">
            <a:extLst>
              <a:ext uri="{FF2B5EF4-FFF2-40B4-BE49-F238E27FC236}">
                <a16:creationId xmlns:a16="http://schemas.microsoft.com/office/drawing/2014/main" id="{22CAED9A-B949-4F15-B7E6-96F64ECB3F46}"/>
              </a:ext>
            </a:extLst>
          </p:cNvPr>
          <p:cNvSpPr>
            <a:spLocks noGrp="1"/>
          </p:cNvSpPr>
          <p:nvPr>
            <p:ph type="sldNum" sz="quarter" idx="12"/>
          </p:nvPr>
        </p:nvSpPr>
        <p:spPr/>
        <p:txBody>
          <a:bodyPr/>
          <a:lstStyle/>
          <a:p>
            <a:fld id="{4113935B-C326-492F-A1FE-EEA04E964E75}" type="slidenum">
              <a:rPr lang="en-GB" smtClean="0"/>
              <a:pPr/>
              <a:t>14</a:t>
            </a:fld>
            <a:endParaRPr lang="en-GB" dirty="0"/>
          </a:p>
        </p:txBody>
      </p:sp>
      <p:sp>
        <p:nvSpPr>
          <p:cNvPr id="10" name="TextBox 9"/>
          <p:cNvSpPr txBox="1"/>
          <p:nvPr/>
        </p:nvSpPr>
        <p:spPr>
          <a:xfrm>
            <a:off x="470915" y="1700808"/>
            <a:ext cx="8202170" cy="584775"/>
          </a:xfrm>
          <a:prstGeom prst="rect">
            <a:avLst/>
          </a:prstGeom>
          <a:noFill/>
        </p:spPr>
        <p:txBody>
          <a:bodyPr wrap="square" rtlCol="0">
            <a:spAutoFit/>
          </a:bodyPr>
          <a:lstStyle/>
          <a:p>
            <a:r>
              <a:rPr lang="en-US" sz="2800" dirty="0" smtClean="0"/>
              <a:t>CORBA = </a:t>
            </a:r>
            <a:r>
              <a:rPr lang="en-US" sz="3200" b="1" dirty="0" smtClean="0"/>
              <a:t>Common</a:t>
            </a:r>
            <a:r>
              <a:rPr lang="en-US" sz="2800" dirty="0" smtClean="0"/>
              <a:t> ORB </a:t>
            </a:r>
            <a:r>
              <a:rPr lang="en-US" sz="3200" b="1" dirty="0" smtClean="0"/>
              <a:t>Architecture</a:t>
            </a:r>
            <a:endParaRPr lang="en-US" sz="2800" b="1" dirty="0"/>
          </a:p>
        </p:txBody>
      </p:sp>
      <p:sp>
        <p:nvSpPr>
          <p:cNvPr id="3" name="TextBox 2"/>
          <p:cNvSpPr txBox="1"/>
          <p:nvPr/>
        </p:nvSpPr>
        <p:spPr>
          <a:xfrm>
            <a:off x="2195736" y="2798998"/>
            <a:ext cx="4213448" cy="584775"/>
          </a:xfrm>
          <a:prstGeom prst="rect">
            <a:avLst/>
          </a:prstGeom>
          <a:noFill/>
        </p:spPr>
        <p:txBody>
          <a:bodyPr wrap="square" rtlCol="0">
            <a:spAutoFit/>
          </a:bodyPr>
          <a:lstStyle/>
          <a:p>
            <a:pPr algn="ctr"/>
            <a:r>
              <a:rPr lang="en-US" sz="3200" dirty="0" smtClean="0"/>
              <a:t>Technical Standard</a:t>
            </a:r>
            <a:endParaRPr lang="en-GB" sz="3200" dirty="0"/>
          </a:p>
        </p:txBody>
      </p:sp>
      <p:cxnSp>
        <p:nvCxnSpPr>
          <p:cNvPr id="11" name="Straight Arrow Connector 10"/>
          <p:cNvCxnSpPr/>
          <p:nvPr/>
        </p:nvCxnSpPr>
        <p:spPr>
          <a:xfrm flipH="1">
            <a:off x="4788024" y="2204864"/>
            <a:ext cx="504056" cy="594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0081" y="4193308"/>
            <a:ext cx="8100392" cy="523220"/>
          </a:xfrm>
          <a:prstGeom prst="rect">
            <a:avLst/>
          </a:prstGeom>
          <a:noFill/>
        </p:spPr>
        <p:txBody>
          <a:bodyPr wrap="square" rtlCol="0">
            <a:spAutoFit/>
          </a:bodyPr>
          <a:lstStyle/>
          <a:p>
            <a:r>
              <a:rPr lang="en-US" sz="2800" dirty="0" smtClean="0"/>
              <a:t>CORBA = technical standard for something called </a:t>
            </a:r>
            <a:r>
              <a:rPr lang="en-US" sz="2800" b="1" dirty="0" smtClean="0"/>
              <a:t>ORB</a:t>
            </a:r>
            <a:endParaRPr lang="en-GB" sz="2800" b="1" dirty="0"/>
          </a:p>
        </p:txBody>
      </p:sp>
      <p:cxnSp>
        <p:nvCxnSpPr>
          <p:cNvPr id="12" name="Straight Arrow Connector 11"/>
          <p:cNvCxnSpPr/>
          <p:nvPr/>
        </p:nvCxnSpPr>
        <p:spPr>
          <a:xfrm>
            <a:off x="3311860" y="2245224"/>
            <a:ext cx="360040" cy="594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172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2424-11C1-4C86-804F-1E18ABD272F3}"/>
              </a:ext>
            </a:extLst>
          </p:cNvPr>
          <p:cNvSpPr>
            <a:spLocks noGrp="1"/>
          </p:cNvSpPr>
          <p:nvPr>
            <p:ph type="title"/>
          </p:nvPr>
        </p:nvSpPr>
        <p:spPr>
          <a:xfrm>
            <a:off x="457200" y="43632"/>
            <a:ext cx="8229600" cy="1143000"/>
          </a:xfrm>
        </p:spPr>
        <p:txBody>
          <a:bodyPr>
            <a:normAutofit fontScale="90000"/>
          </a:bodyPr>
          <a:lstStyle/>
          <a:p>
            <a:r>
              <a:rPr lang="en-US" b="1" dirty="0" err="1" smtClean="0">
                <a:effectLst>
                  <a:outerShdw blurRad="38100" dist="38100" dir="2700000" algn="tl">
                    <a:srgbClr val="000000">
                      <a:alpha val="43137"/>
                    </a:srgbClr>
                  </a:outerShdw>
                </a:effectLst>
              </a:rPr>
              <a:t>cppTango</a:t>
            </a:r>
            <a:r>
              <a:rPr lang="en-US" b="1" dirty="0" smtClean="0">
                <a:effectLst>
                  <a:outerShdw blurRad="38100" dist="38100" dir="2700000" algn="tl">
                    <a:srgbClr val="000000">
                      <a:alpha val="43137"/>
                    </a:srgbClr>
                  </a:outerShdw>
                </a:effectLst>
              </a:rPr>
              <a:t> Dependencies: </a:t>
            </a:r>
            <a:r>
              <a:rPr lang="en-US" b="1" dirty="0" err="1" smtClean="0">
                <a:effectLst>
                  <a:outerShdw blurRad="38100" dist="38100" dir="2700000" algn="tl">
                    <a:srgbClr val="000000">
                      <a:alpha val="43137"/>
                    </a:srgbClr>
                  </a:outerShdw>
                </a:effectLst>
              </a:rPr>
              <a:t>omniORB</a:t>
            </a:r>
            <a:endParaRPr lang="en-US" b="1" dirty="0">
              <a:effectLst>
                <a:outerShdw blurRad="38100" dist="38100" dir="2700000" algn="tl">
                  <a:srgbClr val="000000">
                    <a:alpha val="43137"/>
                  </a:srgbClr>
                </a:outerShdw>
              </a:effectLst>
            </a:endParaRPr>
          </a:p>
        </p:txBody>
      </p:sp>
      <p:sp>
        <p:nvSpPr>
          <p:cNvPr id="4" name="Date Placeholder 3">
            <a:extLst>
              <a:ext uri="{FF2B5EF4-FFF2-40B4-BE49-F238E27FC236}">
                <a16:creationId xmlns:a16="http://schemas.microsoft.com/office/drawing/2014/main" id="{0E499FD3-F5C2-4B0B-AB71-8DE1E2AAAF39}"/>
              </a:ext>
            </a:extLst>
          </p:cNvPr>
          <p:cNvSpPr>
            <a:spLocks noGrp="1"/>
          </p:cNvSpPr>
          <p:nvPr>
            <p:ph type="dt" sz="half" idx="10"/>
          </p:nvPr>
        </p:nvSpPr>
        <p:spPr/>
        <p:txBody>
          <a:bodyPr/>
          <a:lstStyle/>
          <a:p>
            <a:r>
              <a:rPr lang="en-US" smtClean="0"/>
              <a:t>03/11/2020</a:t>
            </a:r>
            <a:endParaRPr lang="en-GB"/>
          </a:p>
        </p:txBody>
      </p:sp>
      <p:sp>
        <p:nvSpPr>
          <p:cNvPr id="5" name="Footer Placeholder 4">
            <a:extLst>
              <a:ext uri="{FF2B5EF4-FFF2-40B4-BE49-F238E27FC236}">
                <a16:creationId xmlns:a16="http://schemas.microsoft.com/office/drawing/2014/main" id="{AFF2D69C-58B5-4CFE-92D8-9CDA73C03ED0}"/>
              </a:ext>
            </a:extLst>
          </p:cNvPr>
          <p:cNvSpPr>
            <a:spLocks noGrp="1"/>
          </p:cNvSpPr>
          <p:nvPr>
            <p:ph type="ftr" sz="quarter" idx="11"/>
          </p:nvPr>
        </p:nvSpPr>
        <p:spPr/>
        <p:txBody>
          <a:bodyPr/>
          <a:lstStyle/>
          <a:p>
            <a:r>
              <a:rPr lang="en-US" smtClean="0"/>
              <a:t>1st Tango Kernel Webinar - cppTango Overview</a:t>
            </a:r>
            <a:endParaRPr lang="en-GB" dirty="0"/>
          </a:p>
        </p:txBody>
      </p:sp>
      <p:sp>
        <p:nvSpPr>
          <p:cNvPr id="6" name="Slide Number Placeholder 5">
            <a:extLst>
              <a:ext uri="{FF2B5EF4-FFF2-40B4-BE49-F238E27FC236}">
                <a16:creationId xmlns:a16="http://schemas.microsoft.com/office/drawing/2014/main" id="{22CAED9A-B949-4F15-B7E6-96F64ECB3F46}"/>
              </a:ext>
            </a:extLst>
          </p:cNvPr>
          <p:cNvSpPr>
            <a:spLocks noGrp="1"/>
          </p:cNvSpPr>
          <p:nvPr>
            <p:ph type="sldNum" sz="quarter" idx="12"/>
          </p:nvPr>
        </p:nvSpPr>
        <p:spPr/>
        <p:txBody>
          <a:bodyPr/>
          <a:lstStyle/>
          <a:p>
            <a:fld id="{4113935B-C326-492F-A1FE-EEA04E964E75}" type="slidenum">
              <a:rPr lang="en-GB" smtClean="0"/>
              <a:pPr/>
              <a:t>15</a:t>
            </a:fld>
            <a:endParaRPr lang="en-GB" dirty="0"/>
          </a:p>
        </p:txBody>
      </p:sp>
      <p:sp>
        <p:nvSpPr>
          <p:cNvPr id="10" name="TextBox 9"/>
          <p:cNvSpPr txBox="1"/>
          <p:nvPr/>
        </p:nvSpPr>
        <p:spPr>
          <a:xfrm>
            <a:off x="484630" y="1171602"/>
            <a:ext cx="8202170" cy="5262979"/>
          </a:xfrm>
          <a:prstGeom prst="rect">
            <a:avLst/>
          </a:prstGeom>
          <a:noFill/>
        </p:spPr>
        <p:txBody>
          <a:bodyPr wrap="square" rtlCol="0">
            <a:spAutoFit/>
          </a:bodyPr>
          <a:lstStyle/>
          <a:p>
            <a:pPr marL="457200" indent="-457200">
              <a:buFont typeface="Wingdings" panose="05000000000000000000" pitchFamily="2" charset="2"/>
              <a:buChar char="Ø"/>
            </a:pPr>
            <a:r>
              <a:rPr lang="en-US" sz="2800" dirty="0" smtClean="0"/>
              <a:t>ORB = Object Request Broker</a:t>
            </a:r>
          </a:p>
          <a:p>
            <a:endParaRPr lang="en-US" sz="2800" b="1" dirty="0" smtClean="0"/>
          </a:p>
          <a:p>
            <a:pPr marL="457200" indent="-457200">
              <a:buFont typeface="Wingdings" panose="05000000000000000000" pitchFamily="2" charset="2"/>
              <a:buChar char="Ø"/>
            </a:pPr>
            <a:r>
              <a:rPr lang="en-US" sz="2800" dirty="0" smtClean="0"/>
              <a:t>ORB = Object-oriented version of RPC (Remote Procedure Call)</a:t>
            </a:r>
          </a:p>
          <a:p>
            <a:endParaRPr lang="en-US" sz="2800" dirty="0"/>
          </a:p>
          <a:p>
            <a:pPr marL="457200" indent="-457200">
              <a:buFont typeface="Wingdings" panose="05000000000000000000" pitchFamily="2" charset="2"/>
              <a:buChar char="Ø"/>
            </a:pPr>
            <a:r>
              <a:rPr lang="en-US" sz="2800" dirty="0" smtClean="0"/>
              <a:t>ORB = Mechanism for invoking operations on an object (calling a </a:t>
            </a:r>
            <a:r>
              <a:rPr lang="en-US" sz="2800" i="1" dirty="0" smtClean="0"/>
              <a:t>Procedure</a:t>
            </a:r>
            <a:r>
              <a:rPr lang="en-US" sz="2800" dirty="0" smtClean="0"/>
              <a:t>) in a different (</a:t>
            </a:r>
            <a:r>
              <a:rPr lang="en-US" sz="2800" i="1" dirty="0" smtClean="0"/>
              <a:t>Remote</a:t>
            </a:r>
            <a:r>
              <a:rPr lang="en-US" sz="2800" dirty="0" smtClean="0"/>
              <a:t>) process that may be running on the same or different computer.</a:t>
            </a:r>
          </a:p>
          <a:p>
            <a:endParaRPr lang="en-US" sz="2800" dirty="0"/>
          </a:p>
          <a:p>
            <a:pPr marL="457200" indent="-457200">
              <a:buFont typeface="Wingdings" panose="05000000000000000000" pitchFamily="2" charset="2"/>
              <a:buChar char="Ø"/>
            </a:pPr>
            <a:r>
              <a:rPr lang="en-US" sz="2800" dirty="0" smtClean="0"/>
              <a:t>At programming level, </a:t>
            </a:r>
            <a:r>
              <a:rPr lang="en-US" sz="2800" i="1" dirty="0" smtClean="0"/>
              <a:t>remote</a:t>
            </a:r>
            <a:r>
              <a:rPr lang="en-US" sz="2800" dirty="0" smtClean="0"/>
              <a:t> calls look similar to </a:t>
            </a:r>
            <a:r>
              <a:rPr lang="en-US" sz="2800" i="1" dirty="0" smtClean="0"/>
              <a:t>local</a:t>
            </a:r>
            <a:r>
              <a:rPr lang="en-US" sz="2800" dirty="0" smtClean="0"/>
              <a:t> calls</a:t>
            </a:r>
          </a:p>
        </p:txBody>
      </p:sp>
    </p:spTree>
    <p:extLst>
      <p:ext uri="{BB962C8B-B14F-4D97-AF65-F5344CB8AC3E}">
        <p14:creationId xmlns:p14="http://schemas.microsoft.com/office/powerpoint/2010/main" val="298693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2424-11C1-4C86-804F-1E18ABD272F3}"/>
              </a:ext>
            </a:extLst>
          </p:cNvPr>
          <p:cNvSpPr>
            <a:spLocks noGrp="1"/>
          </p:cNvSpPr>
          <p:nvPr>
            <p:ph type="title"/>
          </p:nvPr>
        </p:nvSpPr>
        <p:spPr>
          <a:xfrm>
            <a:off x="457200" y="43632"/>
            <a:ext cx="8229600" cy="1143000"/>
          </a:xfrm>
        </p:spPr>
        <p:txBody>
          <a:bodyPr/>
          <a:lstStyle/>
          <a:p>
            <a:r>
              <a:rPr lang="en-US" b="1" dirty="0" err="1" smtClean="0">
                <a:effectLst>
                  <a:outerShdw blurRad="38100" dist="38100" dir="2700000" algn="tl">
                    <a:srgbClr val="000000">
                      <a:alpha val="43137"/>
                    </a:srgbClr>
                  </a:outerShdw>
                </a:effectLst>
              </a:rPr>
              <a:t>cppTango</a:t>
            </a:r>
            <a:r>
              <a:rPr lang="en-US" b="1" dirty="0" smtClean="0">
                <a:effectLst>
                  <a:outerShdw blurRad="38100" dist="38100" dir="2700000" algn="tl">
                    <a:srgbClr val="000000">
                      <a:alpha val="43137"/>
                    </a:srgbClr>
                  </a:outerShdw>
                </a:effectLst>
              </a:rPr>
              <a:t> Dependencies: IDL</a:t>
            </a:r>
            <a:endParaRPr lang="en-US" b="1" dirty="0">
              <a:effectLst>
                <a:outerShdw blurRad="38100" dist="38100" dir="2700000" algn="tl">
                  <a:srgbClr val="000000">
                    <a:alpha val="43137"/>
                  </a:srgbClr>
                </a:outerShdw>
              </a:effectLst>
            </a:endParaRPr>
          </a:p>
        </p:txBody>
      </p:sp>
      <p:sp>
        <p:nvSpPr>
          <p:cNvPr id="4" name="Date Placeholder 3">
            <a:extLst>
              <a:ext uri="{FF2B5EF4-FFF2-40B4-BE49-F238E27FC236}">
                <a16:creationId xmlns:a16="http://schemas.microsoft.com/office/drawing/2014/main" id="{0E499FD3-F5C2-4B0B-AB71-8DE1E2AAAF39}"/>
              </a:ext>
            </a:extLst>
          </p:cNvPr>
          <p:cNvSpPr>
            <a:spLocks noGrp="1"/>
          </p:cNvSpPr>
          <p:nvPr>
            <p:ph type="dt" sz="half" idx="10"/>
          </p:nvPr>
        </p:nvSpPr>
        <p:spPr/>
        <p:txBody>
          <a:bodyPr/>
          <a:lstStyle/>
          <a:p>
            <a:r>
              <a:rPr lang="en-US" smtClean="0"/>
              <a:t>03/11/2020</a:t>
            </a:r>
            <a:endParaRPr lang="en-GB"/>
          </a:p>
        </p:txBody>
      </p:sp>
      <p:sp>
        <p:nvSpPr>
          <p:cNvPr id="5" name="Footer Placeholder 4">
            <a:extLst>
              <a:ext uri="{FF2B5EF4-FFF2-40B4-BE49-F238E27FC236}">
                <a16:creationId xmlns:a16="http://schemas.microsoft.com/office/drawing/2014/main" id="{AFF2D69C-58B5-4CFE-92D8-9CDA73C03ED0}"/>
              </a:ext>
            </a:extLst>
          </p:cNvPr>
          <p:cNvSpPr>
            <a:spLocks noGrp="1"/>
          </p:cNvSpPr>
          <p:nvPr>
            <p:ph type="ftr" sz="quarter" idx="11"/>
          </p:nvPr>
        </p:nvSpPr>
        <p:spPr/>
        <p:txBody>
          <a:bodyPr/>
          <a:lstStyle/>
          <a:p>
            <a:r>
              <a:rPr lang="en-US" smtClean="0"/>
              <a:t>1st Tango Kernel Webinar - cppTango Overview</a:t>
            </a:r>
            <a:endParaRPr lang="en-GB" dirty="0"/>
          </a:p>
        </p:txBody>
      </p:sp>
      <p:sp>
        <p:nvSpPr>
          <p:cNvPr id="6" name="Slide Number Placeholder 5">
            <a:extLst>
              <a:ext uri="{FF2B5EF4-FFF2-40B4-BE49-F238E27FC236}">
                <a16:creationId xmlns:a16="http://schemas.microsoft.com/office/drawing/2014/main" id="{22CAED9A-B949-4F15-B7E6-96F64ECB3F46}"/>
              </a:ext>
            </a:extLst>
          </p:cNvPr>
          <p:cNvSpPr>
            <a:spLocks noGrp="1"/>
          </p:cNvSpPr>
          <p:nvPr>
            <p:ph type="sldNum" sz="quarter" idx="12"/>
          </p:nvPr>
        </p:nvSpPr>
        <p:spPr/>
        <p:txBody>
          <a:bodyPr/>
          <a:lstStyle/>
          <a:p>
            <a:fld id="{4113935B-C326-492F-A1FE-EEA04E964E75}" type="slidenum">
              <a:rPr lang="en-GB" smtClean="0"/>
              <a:pPr/>
              <a:t>16</a:t>
            </a:fld>
            <a:endParaRPr lang="en-GB" dirty="0"/>
          </a:p>
        </p:txBody>
      </p:sp>
      <p:sp>
        <p:nvSpPr>
          <p:cNvPr id="10" name="TextBox 9"/>
          <p:cNvSpPr txBox="1"/>
          <p:nvPr/>
        </p:nvSpPr>
        <p:spPr>
          <a:xfrm>
            <a:off x="683568" y="1412776"/>
            <a:ext cx="8202170" cy="4647426"/>
          </a:xfrm>
          <a:prstGeom prst="rect">
            <a:avLst/>
          </a:prstGeom>
          <a:noFill/>
        </p:spPr>
        <p:txBody>
          <a:bodyPr wrap="square" rtlCol="0">
            <a:spAutoFit/>
          </a:bodyPr>
          <a:lstStyle/>
          <a:p>
            <a:r>
              <a:rPr lang="en-US" sz="2800" dirty="0" smtClean="0"/>
              <a:t>IDL = Interface Definition Language</a:t>
            </a:r>
          </a:p>
          <a:p>
            <a:endParaRPr lang="en-US" sz="2800" b="1" dirty="0" smtClean="0"/>
          </a:p>
          <a:p>
            <a:r>
              <a:rPr lang="en-US" sz="2800" dirty="0" smtClean="0"/>
              <a:t>An IDL file defines the public API</a:t>
            </a:r>
            <a:r>
              <a:rPr lang="en-US" sz="2800" dirty="0"/>
              <a:t> </a:t>
            </a:r>
            <a:r>
              <a:rPr lang="en-US" sz="2800" dirty="0" smtClean="0"/>
              <a:t>that is exposed by objects in a server application</a:t>
            </a:r>
          </a:p>
          <a:p>
            <a:endParaRPr lang="en-US" sz="2800" dirty="0"/>
          </a:p>
          <a:p>
            <a:r>
              <a:rPr lang="en-US" sz="2800" dirty="0" smtClean="0"/>
              <a:t>When using Tango, there is only 1 IDL file </a:t>
            </a:r>
            <a:br>
              <a:rPr lang="en-US" sz="2800" dirty="0" smtClean="0"/>
            </a:br>
            <a:r>
              <a:rPr lang="en-US" sz="2400" dirty="0" smtClean="0"/>
              <a:t>(usually hidden to the device server and client programmer):</a:t>
            </a:r>
            <a:endParaRPr lang="en-US" sz="2800" dirty="0" smtClean="0"/>
          </a:p>
          <a:p>
            <a:r>
              <a:rPr lang="en-US" sz="2000" dirty="0">
                <a:hlinkClick r:id="rId3"/>
              </a:rPr>
              <a:t>https://github.com/tango-controls/tango-idl/blob/tango-9-lts/tango.idl</a:t>
            </a:r>
            <a:endParaRPr lang="en-US" sz="2000" dirty="0" smtClean="0"/>
          </a:p>
          <a:p>
            <a:endParaRPr lang="en-US" sz="2800" dirty="0"/>
          </a:p>
          <a:p>
            <a:r>
              <a:rPr lang="en-US" sz="2800" dirty="0" smtClean="0"/>
              <a:t>IDL = API defined in a way which is independent of any particular programming language</a:t>
            </a:r>
            <a:endParaRPr lang="en-US" sz="2800" dirty="0"/>
          </a:p>
        </p:txBody>
      </p:sp>
    </p:spTree>
    <p:extLst>
      <p:ext uri="{BB962C8B-B14F-4D97-AF65-F5344CB8AC3E}">
        <p14:creationId xmlns:p14="http://schemas.microsoft.com/office/powerpoint/2010/main" val="148372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2424-11C1-4C86-804F-1E18ABD272F3}"/>
              </a:ext>
            </a:extLst>
          </p:cNvPr>
          <p:cNvSpPr>
            <a:spLocks noGrp="1"/>
          </p:cNvSpPr>
          <p:nvPr>
            <p:ph type="title"/>
          </p:nvPr>
        </p:nvSpPr>
        <p:spPr>
          <a:xfrm>
            <a:off x="457200" y="43632"/>
            <a:ext cx="8229600" cy="1143000"/>
          </a:xfrm>
        </p:spPr>
        <p:txBody>
          <a:bodyPr/>
          <a:lstStyle/>
          <a:p>
            <a:r>
              <a:rPr lang="en-US" b="1" dirty="0" err="1" smtClean="0">
                <a:effectLst>
                  <a:outerShdw blurRad="38100" dist="38100" dir="2700000" algn="tl">
                    <a:srgbClr val="000000">
                      <a:alpha val="43137"/>
                    </a:srgbClr>
                  </a:outerShdw>
                </a:effectLst>
              </a:rPr>
              <a:t>cppTango</a:t>
            </a:r>
            <a:r>
              <a:rPr lang="en-US" b="1" dirty="0" smtClean="0">
                <a:effectLst>
                  <a:outerShdw blurRad="38100" dist="38100" dir="2700000" algn="tl">
                    <a:srgbClr val="000000">
                      <a:alpha val="43137"/>
                    </a:srgbClr>
                  </a:outerShdw>
                </a:effectLst>
              </a:rPr>
              <a:t> Dependencies: IDL</a:t>
            </a:r>
            <a:endParaRPr lang="en-US" b="1" dirty="0">
              <a:effectLst>
                <a:outerShdw blurRad="38100" dist="38100" dir="2700000" algn="tl">
                  <a:srgbClr val="000000">
                    <a:alpha val="43137"/>
                  </a:srgbClr>
                </a:outerShdw>
              </a:effectLst>
            </a:endParaRPr>
          </a:p>
        </p:txBody>
      </p:sp>
      <p:sp>
        <p:nvSpPr>
          <p:cNvPr id="4" name="Date Placeholder 3">
            <a:extLst>
              <a:ext uri="{FF2B5EF4-FFF2-40B4-BE49-F238E27FC236}">
                <a16:creationId xmlns:a16="http://schemas.microsoft.com/office/drawing/2014/main" id="{0E499FD3-F5C2-4B0B-AB71-8DE1E2AAAF39}"/>
              </a:ext>
            </a:extLst>
          </p:cNvPr>
          <p:cNvSpPr>
            <a:spLocks noGrp="1"/>
          </p:cNvSpPr>
          <p:nvPr>
            <p:ph type="dt" sz="half" idx="10"/>
          </p:nvPr>
        </p:nvSpPr>
        <p:spPr/>
        <p:txBody>
          <a:bodyPr/>
          <a:lstStyle/>
          <a:p>
            <a:r>
              <a:rPr lang="en-US" smtClean="0"/>
              <a:t>03/11/2020</a:t>
            </a:r>
            <a:endParaRPr lang="en-GB"/>
          </a:p>
        </p:txBody>
      </p:sp>
      <p:sp>
        <p:nvSpPr>
          <p:cNvPr id="5" name="Footer Placeholder 4">
            <a:extLst>
              <a:ext uri="{FF2B5EF4-FFF2-40B4-BE49-F238E27FC236}">
                <a16:creationId xmlns:a16="http://schemas.microsoft.com/office/drawing/2014/main" id="{AFF2D69C-58B5-4CFE-92D8-9CDA73C03ED0}"/>
              </a:ext>
            </a:extLst>
          </p:cNvPr>
          <p:cNvSpPr>
            <a:spLocks noGrp="1"/>
          </p:cNvSpPr>
          <p:nvPr>
            <p:ph type="ftr" sz="quarter" idx="11"/>
          </p:nvPr>
        </p:nvSpPr>
        <p:spPr/>
        <p:txBody>
          <a:bodyPr/>
          <a:lstStyle/>
          <a:p>
            <a:r>
              <a:rPr lang="en-US" smtClean="0"/>
              <a:t>1st Tango Kernel Webinar - cppTango Overview</a:t>
            </a:r>
            <a:endParaRPr lang="en-GB" dirty="0"/>
          </a:p>
        </p:txBody>
      </p:sp>
      <p:sp>
        <p:nvSpPr>
          <p:cNvPr id="6" name="Slide Number Placeholder 5">
            <a:extLst>
              <a:ext uri="{FF2B5EF4-FFF2-40B4-BE49-F238E27FC236}">
                <a16:creationId xmlns:a16="http://schemas.microsoft.com/office/drawing/2014/main" id="{22CAED9A-B949-4F15-B7E6-96F64ECB3F46}"/>
              </a:ext>
            </a:extLst>
          </p:cNvPr>
          <p:cNvSpPr>
            <a:spLocks noGrp="1"/>
          </p:cNvSpPr>
          <p:nvPr>
            <p:ph type="sldNum" sz="quarter" idx="12"/>
          </p:nvPr>
        </p:nvSpPr>
        <p:spPr/>
        <p:txBody>
          <a:bodyPr/>
          <a:lstStyle/>
          <a:p>
            <a:fld id="{4113935B-C326-492F-A1FE-EEA04E964E75}" type="slidenum">
              <a:rPr lang="en-GB" smtClean="0"/>
              <a:pPr/>
              <a:t>17</a:t>
            </a:fld>
            <a:endParaRPr lang="en-GB" dirty="0"/>
          </a:p>
        </p:txBody>
      </p:sp>
      <p:sp>
        <p:nvSpPr>
          <p:cNvPr id="7" name="TextBox 6"/>
          <p:cNvSpPr txBox="1"/>
          <p:nvPr/>
        </p:nvSpPr>
        <p:spPr>
          <a:xfrm>
            <a:off x="3307668" y="2348880"/>
            <a:ext cx="1835224" cy="369332"/>
          </a:xfrm>
          <a:prstGeom prst="rect">
            <a:avLst/>
          </a:prstGeom>
          <a:solidFill>
            <a:schemeClr val="bg1"/>
          </a:solidFill>
          <a:ln>
            <a:solidFill>
              <a:schemeClr val="tx1"/>
            </a:solidFill>
          </a:ln>
        </p:spPr>
        <p:txBody>
          <a:bodyPr wrap="square" rtlCol="0">
            <a:spAutoFit/>
          </a:bodyPr>
          <a:lstStyle/>
          <a:p>
            <a:pPr algn="ctr"/>
            <a:r>
              <a:rPr lang="en-US" dirty="0"/>
              <a:t>t</a:t>
            </a:r>
            <a:r>
              <a:rPr lang="en-US" dirty="0" smtClean="0"/>
              <a:t>ango.idl</a:t>
            </a:r>
            <a:endParaRPr lang="en-GB" dirty="0"/>
          </a:p>
        </p:txBody>
      </p:sp>
      <p:sp>
        <p:nvSpPr>
          <p:cNvPr id="8" name="TextBox 7"/>
          <p:cNvSpPr txBox="1"/>
          <p:nvPr/>
        </p:nvSpPr>
        <p:spPr>
          <a:xfrm>
            <a:off x="649701" y="1222545"/>
            <a:ext cx="4536504" cy="1569660"/>
          </a:xfrm>
          <a:prstGeom prst="rect">
            <a:avLst/>
          </a:prstGeom>
          <a:noFill/>
        </p:spPr>
        <p:txBody>
          <a:bodyPr wrap="square" rtlCol="0">
            <a:spAutoFit/>
          </a:bodyPr>
          <a:lstStyle/>
          <a:p>
            <a:r>
              <a:rPr lang="en-US" sz="2400" dirty="0" err="1" smtClean="0"/>
              <a:t>omniORB</a:t>
            </a:r>
            <a:r>
              <a:rPr lang="en-US" sz="2400" dirty="0" smtClean="0"/>
              <a:t> IDL Compiler = </a:t>
            </a:r>
            <a:r>
              <a:rPr lang="en-US" sz="2400" dirty="0" err="1" smtClean="0"/>
              <a:t>omniidl</a:t>
            </a:r>
            <a:endParaRPr lang="en-US" sz="2400" dirty="0" smtClean="0"/>
          </a:p>
          <a:p>
            <a:r>
              <a:rPr lang="en-US" sz="2400" dirty="0" smtClean="0"/>
              <a:t>CORBA standard defined mapping from IDL to programming languages </a:t>
            </a:r>
            <a:endParaRPr lang="en-GB" sz="2400" dirty="0"/>
          </a:p>
        </p:txBody>
      </p:sp>
      <p:grpSp>
        <p:nvGrpSpPr>
          <p:cNvPr id="14" name="Group 13"/>
          <p:cNvGrpSpPr/>
          <p:nvPr/>
        </p:nvGrpSpPr>
        <p:grpSpPr>
          <a:xfrm>
            <a:off x="457200" y="3477022"/>
            <a:ext cx="2850468" cy="2286853"/>
            <a:chOff x="457200" y="3630508"/>
            <a:chExt cx="3394720" cy="2160240"/>
          </a:xfrm>
        </p:grpSpPr>
        <p:sp>
          <p:nvSpPr>
            <p:cNvPr id="13" name="Rectangle 12"/>
            <p:cNvSpPr/>
            <p:nvPr/>
          </p:nvSpPr>
          <p:spPr>
            <a:xfrm>
              <a:off x="457200" y="3630508"/>
              <a:ext cx="3394720"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89692" y="3792069"/>
              <a:ext cx="3173524" cy="1569660"/>
            </a:xfrm>
            <a:prstGeom prst="rect">
              <a:avLst/>
            </a:prstGeom>
            <a:noFill/>
          </p:spPr>
          <p:txBody>
            <a:bodyPr wrap="square" rtlCol="0">
              <a:spAutoFit/>
            </a:bodyPr>
            <a:lstStyle/>
            <a:p>
              <a:r>
                <a:rPr lang="en-US" sz="2400" dirty="0" smtClean="0"/>
                <a:t>C++</a:t>
              </a:r>
            </a:p>
            <a:p>
              <a:endParaRPr lang="en-US" sz="2400" dirty="0"/>
            </a:p>
            <a:p>
              <a:endParaRPr lang="en-US" sz="2400" dirty="0" smtClean="0"/>
            </a:p>
            <a:p>
              <a:endParaRPr lang="en-GB" sz="2400" dirty="0"/>
            </a:p>
          </p:txBody>
        </p:sp>
        <p:sp>
          <p:nvSpPr>
            <p:cNvPr id="11" name="Rectangle 10"/>
            <p:cNvSpPr/>
            <p:nvPr/>
          </p:nvSpPr>
          <p:spPr>
            <a:xfrm>
              <a:off x="638472" y="4328494"/>
              <a:ext cx="115212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Stub code</a:t>
              </a:r>
              <a:endParaRPr lang="en-GB" dirty="0"/>
            </a:p>
          </p:txBody>
        </p:sp>
        <p:sp>
          <p:nvSpPr>
            <p:cNvPr id="12" name="Rectangle 11"/>
            <p:cNvSpPr/>
            <p:nvPr/>
          </p:nvSpPr>
          <p:spPr>
            <a:xfrm>
              <a:off x="2025919" y="4328494"/>
              <a:ext cx="151216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Skeleton code</a:t>
              </a:r>
              <a:endParaRPr lang="en-GB" dirty="0"/>
            </a:p>
          </p:txBody>
        </p:sp>
      </p:grpSp>
      <p:cxnSp>
        <p:nvCxnSpPr>
          <p:cNvPr id="16" name="Straight Arrow Connector 15"/>
          <p:cNvCxnSpPr/>
          <p:nvPr/>
        </p:nvCxnSpPr>
        <p:spPr>
          <a:xfrm flipH="1">
            <a:off x="2267744" y="2829405"/>
            <a:ext cx="1728192" cy="56781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81803" y="2726330"/>
            <a:ext cx="1485256" cy="369332"/>
          </a:xfrm>
          <a:prstGeom prst="rect">
            <a:avLst/>
          </a:prstGeom>
          <a:noFill/>
        </p:spPr>
        <p:txBody>
          <a:bodyPr wrap="square" rtlCol="0">
            <a:spAutoFit/>
          </a:bodyPr>
          <a:lstStyle/>
          <a:p>
            <a:pPr algn="ctr"/>
            <a:r>
              <a:rPr lang="en-US" dirty="0" err="1" smtClean="0"/>
              <a:t>omniidl</a:t>
            </a:r>
            <a:endParaRPr lang="en-GB" dirty="0"/>
          </a:p>
        </p:txBody>
      </p:sp>
      <p:grpSp>
        <p:nvGrpSpPr>
          <p:cNvPr id="22" name="Group 21"/>
          <p:cNvGrpSpPr/>
          <p:nvPr/>
        </p:nvGrpSpPr>
        <p:grpSpPr>
          <a:xfrm>
            <a:off x="3505260" y="3500296"/>
            <a:ext cx="2454548" cy="2263579"/>
            <a:chOff x="457200" y="3630508"/>
            <a:chExt cx="3394720" cy="2160240"/>
          </a:xfrm>
        </p:grpSpPr>
        <p:sp>
          <p:nvSpPr>
            <p:cNvPr id="23" name="Rectangle 22"/>
            <p:cNvSpPr/>
            <p:nvPr/>
          </p:nvSpPr>
          <p:spPr>
            <a:xfrm>
              <a:off x="457200" y="3630508"/>
              <a:ext cx="3394720"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589692" y="3792069"/>
              <a:ext cx="3173524" cy="1569660"/>
            </a:xfrm>
            <a:prstGeom prst="rect">
              <a:avLst/>
            </a:prstGeom>
            <a:noFill/>
          </p:spPr>
          <p:txBody>
            <a:bodyPr wrap="square" rtlCol="0">
              <a:spAutoFit/>
            </a:bodyPr>
            <a:lstStyle/>
            <a:p>
              <a:r>
                <a:rPr lang="en-US" sz="2400" dirty="0" smtClean="0"/>
                <a:t>Java</a:t>
              </a:r>
            </a:p>
            <a:p>
              <a:endParaRPr lang="en-US" sz="2400" dirty="0"/>
            </a:p>
            <a:p>
              <a:endParaRPr lang="en-US" sz="2400" dirty="0" smtClean="0"/>
            </a:p>
            <a:p>
              <a:endParaRPr lang="en-GB" sz="2400" dirty="0"/>
            </a:p>
          </p:txBody>
        </p:sp>
        <p:sp>
          <p:nvSpPr>
            <p:cNvPr id="25" name="Rectangle 24"/>
            <p:cNvSpPr/>
            <p:nvPr/>
          </p:nvSpPr>
          <p:spPr>
            <a:xfrm>
              <a:off x="638472" y="4328494"/>
              <a:ext cx="115212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Stub code</a:t>
              </a:r>
              <a:endParaRPr lang="en-GB" dirty="0"/>
            </a:p>
          </p:txBody>
        </p:sp>
        <p:sp>
          <p:nvSpPr>
            <p:cNvPr id="26" name="Rectangle 25"/>
            <p:cNvSpPr/>
            <p:nvPr/>
          </p:nvSpPr>
          <p:spPr>
            <a:xfrm>
              <a:off x="2025919" y="4328494"/>
              <a:ext cx="151216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Skeleton code</a:t>
              </a:r>
              <a:endParaRPr lang="en-GB" dirty="0"/>
            </a:p>
          </p:txBody>
        </p:sp>
      </p:grpSp>
      <p:cxnSp>
        <p:nvCxnSpPr>
          <p:cNvPr id="27" name="Straight Arrow Connector 26"/>
          <p:cNvCxnSpPr/>
          <p:nvPr/>
        </p:nvCxnSpPr>
        <p:spPr>
          <a:xfrm>
            <a:off x="4432176" y="2829405"/>
            <a:ext cx="24544" cy="56781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660714" y="2941355"/>
            <a:ext cx="1567467" cy="369332"/>
          </a:xfrm>
          <a:prstGeom prst="rect">
            <a:avLst/>
          </a:prstGeom>
          <a:noFill/>
        </p:spPr>
        <p:txBody>
          <a:bodyPr wrap="square" rtlCol="0">
            <a:spAutoFit/>
          </a:bodyPr>
          <a:lstStyle/>
          <a:p>
            <a:pPr algn="ctr"/>
            <a:r>
              <a:rPr lang="en-US" dirty="0"/>
              <a:t>i</a:t>
            </a:r>
            <a:r>
              <a:rPr lang="en-US" dirty="0" smtClean="0"/>
              <a:t>dl2j, </a:t>
            </a:r>
            <a:r>
              <a:rPr lang="en-US" dirty="0" err="1" smtClean="0"/>
              <a:t>jgen</a:t>
            </a:r>
            <a:endParaRPr lang="en-GB" dirty="0"/>
          </a:p>
        </p:txBody>
      </p:sp>
      <p:cxnSp>
        <p:nvCxnSpPr>
          <p:cNvPr id="33" name="Straight Arrow Connector 32"/>
          <p:cNvCxnSpPr/>
          <p:nvPr/>
        </p:nvCxnSpPr>
        <p:spPr>
          <a:xfrm>
            <a:off x="5076056" y="2829405"/>
            <a:ext cx="1872208" cy="56781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6287852" y="3508414"/>
            <a:ext cx="2664296" cy="2286853"/>
            <a:chOff x="457200" y="3630508"/>
            <a:chExt cx="3394720" cy="2160240"/>
          </a:xfrm>
        </p:grpSpPr>
        <p:sp>
          <p:nvSpPr>
            <p:cNvPr id="40" name="Rectangle 39"/>
            <p:cNvSpPr/>
            <p:nvPr/>
          </p:nvSpPr>
          <p:spPr>
            <a:xfrm>
              <a:off x="457200" y="3630508"/>
              <a:ext cx="3394720"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9691" y="3792069"/>
              <a:ext cx="3173525" cy="1493399"/>
            </a:xfrm>
            <a:prstGeom prst="rect">
              <a:avLst/>
            </a:prstGeom>
            <a:noFill/>
          </p:spPr>
          <p:txBody>
            <a:bodyPr wrap="square" rtlCol="0">
              <a:spAutoFit/>
            </a:bodyPr>
            <a:lstStyle/>
            <a:p>
              <a:r>
                <a:rPr lang="en-US" sz="2000" dirty="0" smtClean="0"/>
                <a:t>Other programming Language</a:t>
              </a:r>
            </a:p>
            <a:p>
              <a:endParaRPr lang="en-US" sz="2400" dirty="0"/>
            </a:p>
            <a:p>
              <a:endParaRPr lang="en-US" sz="2400" dirty="0" smtClean="0"/>
            </a:p>
            <a:p>
              <a:endParaRPr lang="en-GB" sz="2400" dirty="0"/>
            </a:p>
          </p:txBody>
        </p:sp>
        <p:sp>
          <p:nvSpPr>
            <p:cNvPr id="42" name="Rectangle 41"/>
            <p:cNvSpPr/>
            <p:nvPr/>
          </p:nvSpPr>
          <p:spPr>
            <a:xfrm>
              <a:off x="610012" y="4538768"/>
              <a:ext cx="115212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Stub code</a:t>
              </a:r>
              <a:endParaRPr lang="en-GB" dirty="0"/>
            </a:p>
          </p:txBody>
        </p:sp>
        <p:sp>
          <p:nvSpPr>
            <p:cNvPr id="43" name="Rectangle 42"/>
            <p:cNvSpPr/>
            <p:nvPr/>
          </p:nvSpPr>
          <p:spPr>
            <a:xfrm>
              <a:off x="2050946" y="4553302"/>
              <a:ext cx="151216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Skeleton code</a:t>
              </a:r>
              <a:endParaRPr lang="en-GB" dirty="0"/>
            </a:p>
          </p:txBody>
        </p:sp>
      </p:grpSp>
      <p:sp>
        <p:nvSpPr>
          <p:cNvPr id="46" name="TextBox 45"/>
          <p:cNvSpPr txBox="1"/>
          <p:nvPr/>
        </p:nvSpPr>
        <p:spPr>
          <a:xfrm>
            <a:off x="6019800" y="2718212"/>
            <a:ext cx="1872208" cy="377450"/>
          </a:xfrm>
          <a:prstGeom prst="rect">
            <a:avLst/>
          </a:prstGeom>
          <a:noFill/>
        </p:spPr>
        <p:txBody>
          <a:bodyPr wrap="square" rtlCol="0">
            <a:spAutoFit/>
          </a:bodyPr>
          <a:lstStyle/>
          <a:p>
            <a:pPr algn="ctr"/>
            <a:r>
              <a:rPr lang="en-US" dirty="0" smtClean="0"/>
              <a:t>IDL Compiler</a:t>
            </a:r>
            <a:endParaRPr lang="en-GB" dirty="0"/>
          </a:p>
        </p:txBody>
      </p:sp>
    </p:spTree>
    <p:extLst>
      <p:ext uri="{BB962C8B-B14F-4D97-AF65-F5344CB8AC3E}">
        <p14:creationId xmlns:p14="http://schemas.microsoft.com/office/powerpoint/2010/main" val="3761905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844824"/>
            <a:ext cx="6578857" cy="4379053"/>
          </a:xfrm>
          <a:prstGeom prst="rect">
            <a:avLst/>
          </a:prstGeom>
        </p:spPr>
      </p:pic>
      <p:sp>
        <p:nvSpPr>
          <p:cNvPr id="2" name="Title 1">
            <a:extLst>
              <a:ext uri="{FF2B5EF4-FFF2-40B4-BE49-F238E27FC236}">
                <a16:creationId xmlns:a16="http://schemas.microsoft.com/office/drawing/2014/main" id="{A6972424-11C1-4C86-804F-1E18ABD272F3}"/>
              </a:ext>
            </a:extLst>
          </p:cNvPr>
          <p:cNvSpPr>
            <a:spLocks noGrp="1"/>
          </p:cNvSpPr>
          <p:nvPr>
            <p:ph type="title"/>
          </p:nvPr>
        </p:nvSpPr>
        <p:spPr>
          <a:xfrm>
            <a:off x="457200" y="43632"/>
            <a:ext cx="8229600" cy="1143000"/>
          </a:xfrm>
        </p:spPr>
        <p:txBody>
          <a:bodyPr/>
          <a:lstStyle/>
          <a:p>
            <a:r>
              <a:rPr lang="en-US" b="1" dirty="0" err="1" smtClean="0">
                <a:effectLst>
                  <a:outerShdw blurRad="38100" dist="38100" dir="2700000" algn="tl">
                    <a:srgbClr val="000000">
                      <a:alpha val="43137"/>
                    </a:srgbClr>
                  </a:outerShdw>
                </a:effectLst>
              </a:rPr>
              <a:t>cppTango</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Dependencies:IDL</a:t>
            </a:r>
            <a:endParaRPr lang="en-US" b="1" dirty="0">
              <a:effectLst>
                <a:outerShdw blurRad="38100" dist="38100" dir="2700000" algn="tl">
                  <a:srgbClr val="000000">
                    <a:alpha val="43137"/>
                  </a:srgbClr>
                </a:outerShdw>
              </a:effectLst>
            </a:endParaRPr>
          </a:p>
        </p:txBody>
      </p:sp>
      <p:sp>
        <p:nvSpPr>
          <p:cNvPr id="4" name="Date Placeholder 3">
            <a:extLst>
              <a:ext uri="{FF2B5EF4-FFF2-40B4-BE49-F238E27FC236}">
                <a16:creationId xmlns:a16="http://schemas.microsoft.com/office/drawing/2014/main" id="{0E499FD3-F5C2-4B0B-AB71-8DE1E2AAAF39}"/>
              </a:ext>
            </a:extLst>
          </p:cNvPr>
          <p:cNvSpPr>
            <a:spLocks noGrp="1"/>
          </p:cNvSpPr>
          <p:nvPr>
            <p:ph type="dt" sz="half" idx="10"/>
          </p:nvPr>
        </p:nvSpPr>
        <p:spPr/>
        <p:txBody>
          <a:bodyPr/>
          <a:lstStyle/>
          <a:p>
            <a:r>
              <a:rPr lang="en-US" smtClean="0"/>
              <a:t>03/11/2020</a:t>
            </a:r>
            <a:endParaRPr lang="en-GB"/>
          </a:p>
        </p:txBody>
      </p:sp>
      <p:sp>
        <p:nvSpPr>
          <p:cNvPr id="5" name="Footer Placeholder 4">
            <a:extLst>
              <a:ext uri="{FF2B5EF4-FFF2-40B4-BE49-F238E27FC236}">
                <a16:creationId xmlns:a16="http://schemas.microsoft.com/office/drawing/2014/main" id="{AFF2D69C-58B5-4CFE-92D8-9CDA73C03ED0}"/>
              </a:ext>
            </a:extLst>
          </p:cNvPr>
          <p:cNvSpPr>
            <a:spLocks noGrp="1"/>
          </p:cNvSpPr>
          <p:nvPr>
            <p:ph type="ftr" sz="quarter" idx="11"/>
          </p:nvPr>
        </p:nvSpPr>
        <p:spPr/>
        <p:txBody>
          <a:bodyPr/>
          <a:lstStyle/>
          <a:p>
            <a:r>
              <a:rPr lang="en-US" smtClean="0"/>
              <a:t>1st Tango Kernel Webinar - cppTango Overview</a:t>
            </a:r>
            <a:endParaRPr lang="en-GB" dirty="0"/>
          </a:p>
        </p:txBody>
      </p:sp>
      <p:sp>
        <p:nvSpPr>
          <p:cNvPr id="6" name="Slide Number Placeholder 5">
            <a:extLst>
              <a:ext uri="{FF2B5EF4-FFF2-40B4-BE49-F238E27FC236}">
                <a16:creationId xmlns:a16="http://schemas.microsoft.com/office/drawing/2014/main" id="{22CAED9A-B949-4F15-B7E6-96F64ECB3F46}"/>
              </a:ext>
            </a:extLst>
          </p:cNvPr>
          <p:cNvSpPr>
            <a:spLocks noGrp="1"/>
          </p:cNvSpPr>
          <p:nvPr>
            <p:ph type="sldNum" sz="quarter" idx="12"/>
          </p:nvPr>
        </p:nvSpPr>
        <p:spPr/>
        <p:txBody>
          <a:bodyPr/>
          <a:lstStyle/>
          <a:p>
            <a:fld id="{4113935B-C326-492F-A1FE-EEA04E964E75}" type="slidenum">
              <a:rPr lang="en-GB" smtClean="0"/>
              <a:pPr/>
              <a:t>18</a:t>
            </a:fld>
            <a:endParaRPr lang="en-GB" dirty="0"/>
          </a:p>
        </p:txBody>
      </p:sp>
      <p:sp>
        <p:nvSpPr>
          <p:cNvPr id="8" name="TextBox 7"/>
          <p:cNvSpPr txBox="1"/>
          <p:nvPr/>
        </p:nvSpPr>
        <p:spPr>
          <a:xfrm>
            <a:off x="386227" y="1800570"/>
            <a:ext cx="6517193"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accent3">
                    <a:lumMod val="20000"/>
                    <a:lumOff val="80000"/>
                  </a:schemeClr>
                </a:solidFill>
                <a:effectLst>
                  <a:outerShdw blurRad="38100" dist="38100" dir="2700000" algn="tl">
                    <a:srgbClr val="000000">
                      <a:alpha val="43137"/>
                    </a:srgbClr>
                  </a:outerShdw>
                </a:effectLst>
              </a:rPr>
              <a:t>Remote calls = local call upon a </a:t>
            </a:r>
            <a:r>
              <a:rPr lang="en-US" sz="2400" i="1" dirty="0" smtClean="0">
                <a:solidFill>
                  <a:schemeClr val="accent3">
                    <a:lumMod val="20000"/>
                    <a:lumOff val="80000"/>
                  </a:schemeClr>
                </a:solidFill>
                <a:effectLst>
                  <a:outerShdw blurRad="38100" dist="38100" dir="2700000" algn="tl">
                    <a:srgbClr val="000000">
                      <a:alpha val="43137"/>
                    </a:srgbClr>
                  </a:outerShdw>
                </a:effectLst>
              </a:rPr>
              <a:t>stub</a:t>
            </a:r>
            <a:r>
              <a:rPr lang="en-US" sz="2400" dirty="0" smtClean="0">
                <a:solidFill>
                  <a:schemeClr val="accent3">
                    <a:lumMod val="20000"/>
                    <a:lumOff val="80000"/>
                  </a:schemeClr>
                </a:solidFill>
                <a:effectLst>
                  <a:outerShdw blurRad="38100" dist="38100" dir="2700000" algn="tl">
                    <a:srgbClr val="000000">
                      <a:alpha val="43137"/>
                    </a:srgbClr>
                  </a:outerShdw>
                </a:effectLst>
              </a:rPr>
              <a:t> procedure/object</a:t>
            </a:r>
          </a:p>
          <a:p>
            <a:pPr marL="342900" indent="-342900">
              <a:buFont typeface="Arial" panose="020B0604020202020204" pitchFamily="34" charset="0"/>
              <a:buChar char="•"/>
            </a:pPr>
            <a:r>
              <a:rPr lang="en-US" sz="2400" i="1" dirty="0" smtClean="0">
                <a:solidFill>
                  <a:schemeClr val="accent3">
                    <a:lumMod val="20000"/>
                    <a:lumOff val="80000"/>
                  </a:schemeClr>
                </a:solidFill>
                <a:effectLst>
                  <a:outerShdw blurRad="38100" dist="38100" dir="2700000" algn="tl">
                    <a:srgbClr val="000000">
                      <a:alpha val="43137"/>
                    </a:srgbClr>
                  </a:outerShdw>
                </a:effectLst>
              </a:rPr>
              <a:t>Stub</a:t>
            </a:r>
            <a:r>
              <a:rPr lang="en-US" sz="2400" dirty="0" smtClean="0">
                <a:solidFill>
                  <a:schemeClr val="accent3">
                    <a:lumMod val="20000"/>
                    <a:lumOff val="80000"/>
                  </a:schemeClr>
                </a:solidFill>
                <a:effectLst>
                  <a:outerShdw blurRad="38100" dist="38100" dir="2700000" algn="tl">
                    <a:srgbClr val="000000">
                      <a:alpha val="43137"/>
                    </a:srgbClr>
                  </a:outerShdw>
                </a:effectLst>
              </a:rPr>
              <a:t> uses inter-process communication mechanism (TCP/IP sockets, …) to transmit the request to a server process and receive back the reply</a:t>
            </a:r>
          </a:p>
          <a:p>
            <a:pPr marL="342900" indent="-342900">
              <a:buFont typeface="Arial" panose="020B0604020202020204" pitchFamily="34" charset="0"/>
              <a:buChar char="•"/>
            </a:pPr>
            <a:endParaRPr lang="en-US" sz="2400" dirty="0" smtClean="0">
              <a:solidFill>
                <a:schemeClr val="accent3">
                  <a:lumMod val="20000"/>
                  <a:lumOff val="80000"/>
                </a:schemeClr>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smtClean="0">
                <a:solidFill>
                  <a:schemeClr val="accent3">
                    <a:lumMod val="20000"/>
                    <a:lumOff val="80000"/>
                  </a:schemeClr>
                </a:solidFill>
                <a:effectLst>
                  <a:outerShdw blurRad="38100" dist="38100" dir="2700000" algn="tl">
                    <a:srgbClr val="000000">
                      <a:alpha val="43137"/>
                    </a:srgbClr>
                  </a:outerShdw>
                </a:effectLst>
              </a:rPr>
              <a:t>Term </a:t>
            </a:r>
            <a:r>
              <a:rPr lang="en-US" sz="2400" i="1" dirty="0" smtClean="0">
                <a:solidFill>
                  <a:schemeClr val="accent3">
                    <a:lumMod val="20000"/>
                    <a:lumOff val="80000"/>
                  </a:schemeClr>
                </a:solidFill>
                <a:effectLst>
                  <a:outerShdw blurRad="38100" dist="38100" dir="2700000" algn="tl">
                    <a:srgbClr val="000000">
                      <a:alpha val="43137"/>
                    </a:srgbClr>
                  </a:outerShdw>
                </a:effectLst>
              </a:rPr>
              <a:t>proxy </a:t>
            </a:r>
            <a:r>
              <a:rPr lang="en-US" sz="2400" dirty="0" smtClean="0">
                <a:solidFill>
                  <a:schemeClr val="accent3">
                    <a:lumMod val="20000"/>
                    <a:lumOff val="80000"/>
                  </a:schemeClr>
                </a:solidFill>
                <a:effectLst>
                  <a:outerShdw blurRad="38100" dist="38100" dir="2700000" algn="tl">
                    <a:srgbClr val="000000">
                      <a:alpha val="43137"/>
                    </a:srgbClr>
                  </a:outerShdw>
                </a:effectLst>
              </a:rPr>
              <a:t>often used instead of </a:t>
            </a:r>
            <a:r>
              <a:rPr lang="en-US" sz="2400" i="1" dirty="0" smtClean="0">
                <a:solidFill>
                  <a:schemeClr val="accent3">
                    <a:lumMod val="20000"/>
                    <a:lumOff val="80000"/>
                  </a:schemeClr>
                </a:solidFill>
                <a:effectLst>
                  <a:outerShdw blurRad="38100" dist="38100" dir="2700000" algn="tl">
                    <a:srgbClr val="000000">
                      <a:alpha val="43137"/>
                    </a:srgbClr>
                  </a:outerShdw>
                </a:effectLst>
              </a:rPr>
              <a:t>stub</a:t>
            </a:r>
          </a:p>
          <a:p>
            <a:pPr marL="342900" indent="-342900">
              <a:buFont typeface="Arial" panose="020B0604020202020204" pitchFamily="34" charset="0"/>
              <a:buChar char="•"/>
            </a:pPr>
            <a:r>
              <a:rPr lang="en-US" sz="2400" dirty="0">
                <a:solidFill>
                  <a:schemeClr val="accent3">
                    <a:lumMod val="20000"/>
                    <a:lumOff val="80000"/>
                  </a:schemeClr>
                </a:solidFill>
                <a:effectLst>
                  <a:outerShdw blurRad="38100" dist="38100" dir="2700000" algn="tl">
                    <a:srgbClr val="000000">
                      <a:alpha val="43137"/>
                    </a:srgbClr>
                  </a:outerShdw>
                </a:effectLst>
              </a:rPr>
              <a:t>CORBA proxy =</a:t>
            </a:r>
            <a:r>
              <a:rPr lang="en-US" sz="2400" dirty="0" smtClean="0">
                <a:solidFill>
                  <a:schemeClr val="accent3">
                    <a:lumMod val="20000"/>
                    <a:lumOff val="80000"/>
                  </a:schemeClr>
                </a:solidFill>
                <a:effectLst>
                  <a:outerShdw blurRad="38100" dist="38100" dir="2700000" algn="tl">
                    <a:srgbClr val="000000">
                      <a:alpha val="43137"/>
                    </a:srgbClr>
                  </a:outerShdw>
                </a:effectLst>
              </a:rPr>
              <a:t> </a:t>
            </a:r>
            <a:r>
              <a:rPr lang="en-US" sz="2400" dirty="0">
                <a:solidFill>
                  <a:schemeClr val="accent3">
                    <a:lumMod val="20000"/>
                    <a:lumOff val="80000"/>
                  </a:schemeClr>
                </a:solidFill>
                <a:effectLst>
                  <a:outerShdw blurRad="38100" dist="38100" dir="2700000" algn="tl">
                    <a:srgbClr val="000000">
                      <a:alpha val="43137"/>
                    </a:srgbClr>
                  </a:outerShdw>
                </a:effectLst>
              </a:rPr>
              <a:t>a client-side object that acts on behalf of the “real” object in a server process</a:t>
            </a:r>
            <a:endParaRPr lang="en-GB" sz="2400" i="1" dirty="0">
              <a:solidFill>
                <a:schemeClr val="accent3">
                  <a:lumMod val="20000"/>
                  <a:lumOff val="80000"/>
                </a:schemeClr>
              </a:solidFill>
              <a:effectLst>
                <a:outerShdw blurRad="38100" dist="38100" dir="2700000" algn="tl">
                  <a:srgbClr val="000000">
                    <a:alpha val="43137"/>
                  </a:srgbClr>
                </a:outerShdw>
              </a:effectLst>
            </a:endParaRPr>
          </a:p>
        </p:txBody>
      </p:sp>
      <p:sp>
        <p:nvSpPr>
          <p:cNvPr id="3" name="TextBox 2"/>
          <p:cNvSpPr txBox="1"/>
          <p:nvPr/>
        </p:nvSpPr>
        <p:spPr>
          <a:xfrm>
            <a:off x="2789312" y="1033590"/>
            <a:ext cx="3565376" cy="646331"/>
          </a:xfrm>
          <a:prstGeom prst="rect">
            <a:avLst/>
          </a:prstGeom>
          <a:noFill/>
        </p:spPr>
        <p:txBody>
          <a:bodyPr wrap="square" rtlCol="0">
            <a:spAutoFit/>
          </a:bodyPr>
          <a:lstStyle/>
          <a:p>
            <a:pPr algn="ctr"/>
            <a:r>
              <a:rPr lang="en-US" sz="3600" dirty="0" smtClean="0"/>
              <a:t>Stub/Proxy code</a:t>
            </a:r>
            <a:endParaRPr lang="en-GB"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0091" y="2548234"/>
            <a:ext cx="1981488" cy="2972232"/>
          </a:xfrm>
          <a:prstGeom prst="rect">
            <a:avLst/>
          </a:prstGeom>
        </p:spPr>
      </p:pic>
      <p:sp>
        <p:nvSpPr>
          <p:cNvPr id="15" name="Rectangle 14"/>
          <p:cNvSpPr/>
          <p:nvPr/>
        </p:nvSpPr>
        <p:spPr>
          <a:xfrm>
            <a:off x="7072227" y="5506334"/>
            <a:ext cx="2218892" cy="276999"/>
          </a:xfrm>
          <a:prstGeom prst="rect">
            <a:avLst/>
          </a:prstGeom>
        </p:spPr>
        <p:txBody>
          <a:bodyPr wrap="square">
            <a:spAutoFit/>
          </a:bodyPr>
          <a:lstStyle/>
          <a:p>
            <a:r>
              <a:rPr lang="en-US" sz="1200" dirty="0"/>
              <a:t>Photo by </a:t>
            </a:r>
            <a:r>
              <a:rPr lang="en-US" sz="1200" dirty="0">
                <a:hlinkClick r:id="rId5"/>
              </a:rPr>
              <a:t>Rae Tian</a:t>
            </a:r>
            <a:r>
              <a:rPr lang="en-US" sz="1200" dirty="0"/>
              <a:t> on </a:t>
            </a:r>
            <a:r>
              <a:rPr lang="en-US" sz="1200" dirty="0" err="1">
                <a:hlinkClick r:id="rId6"/>
              </a:rPr>
              <a:t>Unsplash</a:t>
            </a:r>
            <a:endParaRPr lang="en-US" sz="1200" dirty="0"/>
          </a:p>
        </p:txBody>
      </p:sp>
      <p:sp>
        <p:nvSpPr>
          <p:cNvPr id="20" name="Rectangle 19"/>
          <p:cNvSpPr/>
          <p:nvPr/>
        </p:nvSpPr>
        <p:spPr>
          <a:xfrm>
            <a:off x="4035498" y="5936637"/>
            <a:ext cx="3036729" cy="307777"/>
          </a:xfrm>
          <a:prstGeom prst="rect">
            <a:avLst/>
          </a:prstGeom>
        </p:spPr>
        <p:txBody>
          <a:bodyPr wrap="none">
            <a:spAutoFit/>
          </a:bodyPr>
          <a:lstStyle/>
          <a:p>
            <a:r>
              <a:rPr lang="en-US" sz="1400" dirty="0"/>
              <a:t>Image by </a:t>
            </a:r>
            <a:r>
              <a:rPr lang="en-US" sz="1200" dirty="0" err="1">
                <a:hlinkClick r:id="rId7"/>
              </a:rPr>
              <a:t>marlene_charlotte</a:t>
            </a:r>
            <a:r>
              <a:rPr lang="en-US" sz="1400" dirty="0"/>
              <a:t> from </a:t>
            </a:r>
            <a:r>
              <a:rPr lang="en-US" sz="1400" dirty="0" err="1">
                <a:hlinkClick r:id="rId8"/>
              </a:rPr>
              <a:t>Pixabay</a:t>
            </a:r>
            <a:endParaRPr lang="en-GB" sz="1400" dirty="0"/>
          </a:p>
        </p:txBody>
      </p:sp>
    </p:spTree>
    <p:extLst>
      <p:ext uri="{BB962C8B-B14F-4D97-AF65-F5344CB8AC3E}">
        <p14:creationId xmlns:p14="http://schemas.microsoft.com/office/powerpoint/2010/main" val="126478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2424-11C1-4C86-804F-1E18ABD272F3}"/>
              </a:ext>
            </a:extLst>
          </p:cNvPr>
          <p:cNvSpPr>
            <a:spLocks noGrp="1"/>
          </p:cNvSpPr>
          <p:nvPr>
            <p:ph type="title"/>
          </p:nvPr>
        </p:nvSpPr>
        <p:spPr>
          <a:xfrm>
            <a:off x="457200" y="43632"/>
            <a:ext cx="8229600" cy="1143000"/>
          </a:xfrm>
        </p:spPr>
        <p:txBody>
          <a:bodyPr/>
          <a:lstStyle/>
          <a:p>
            <a:r>
              <a:rPr lang="en-US" b="1" dirty="0" err="1" smtClean="0">
                <a:effectLst>
                  <a:outerShdw blurRad="38100" dist="38100" dir="2700000" algn="tl">
                    <a:srgbClr val="000000">
                      <a:alpha val="43137"/>
                    </a:srgbClr>
                  </a:outerShdw>
                </a:effectLst>
              </a:rPr>
              <a:t>cppTango</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Dependencies:IDL</a:t>
            </a:r>
            <a:endParaRPr lang="en-US" b="1" dirty="0">
              <a:effectLst>
                <a:outerShdw blurRad="38100" dist="38100" dir="2700000" algn="tl">
                  <a:srgbClr val="000000">
                    <a:alpha val="43137"/>
                  </a:srgbClr>
                </a:outerShdw>
              </a:effectLst>
            </a:endParaRPr>
          </a:p>
        </p:txBody>
      </p:sp>
      <p:sp>
        <p:nvSpPr>
          <p:cNvPr id="4" name="Date Placeholder 3">
            <a:extLst>
              <a:ext uri="{FF2B5EF4-FFF2-40B4-BE49-F238E27FC236}">
                <a16:creationId xmlns:a16="http://schemas.microsoft.com/office/drawing/2014/main" id="{0E499FD3-F5C2-4B0B-AB71-8DE1E2AAAF39}"/>
              </a:ext>
            </a:extLst>
          </p:cNvPr>
          <p:cNvSpPr>
            <a:spLocks noGrp="1"/>
          </p:cNvSpPr>
          <p:nvPr>
            <p:ph type="dt" sz="half" idx="10"/>
          </p:nvPr>
        </p:nvSpPr>
        <p:spPr/>
        <p:txBody>
          <a:bodyPr/>
          <a:lstStyle/>
          <a:p>
            <a:r>
              <a:rPr lang="en-US" smtClean="0"/>
              <a:t>03/11/2020</a:t>
            </a:r>
            <a:endParaRPr lang="en-GB"/>
          </a:p>
        </p:txBody>
      </p:sp>
      <p:sp>
        <p:nvSpPr>
          <p:cNvPr id="5" name="Footer Placeholder 4">
            <a:extLst>
              <a:ext uri="{FF2B5EF4-FFF2-40B4-BE49-F238E27FC236}">
                <a16:creationId xmlns:a16="http://schemas.microsoft.com/office/drawing/2014/main" id="{AFF2D69C-58B5-4CFE-92D8-9CDA73C03ED0}"/>
              </a:ext>
            </a:extLst>
          </p:cNvPr>
          <p:cNvSpPr>
            <a:spLocks noGrp="1"/>
          </p:cNvSpPr>
          <p:nvPr>
            <p:ph type="ftr" sz="quarter" idx="11"/>
          </p:nvPr>
        </p:nvSpPr>
        <p:spPr/>
        <p:txBody>
          <a:bodyPr/>
          <a:lstStyle/>
          <a:p>
            <a:r>
              <a:rPr lang="en-US" smtClean="0"/>
              <a:t>1st Tango Kernel Webinar - cppTango Overview</a:t>
            </a:r>
            <a:endParaRPr lang="en-GB" dirty="0"/>
          </a:p>
        </p:txBody>
      </p:sp>
      <p:sp>
        <p:nvSpPr>
          <p:cNvPr id="6" name="Slide Number Placeholder 5">
            <a:extLst>
              <a:ext uri="{FF2B5EF4-FFF2-40B4-BE49-F238E27FC236}">
                <a16:creationId xmlns:a16="http://schemas.microsoft.com/office/drawing/2014/main" id="{22CAED9A-B949-4F15-B7E6-96F64ECB3F46}"/>
              </a:ext>
            </a:extLst>
          </p:cNvPr>
          <p:cNvSpPr>
            <a:spLocks noGrp="1"/>
          </p:cNvSpPr>
          <p:nvPr>
            <p:ph type="sldNum" sz="quarter" idx="12"/>
          </p:nvPr>
        </p:nvSpPr>
        <p:spPr/>
        <p:txBody>
          <a:bodyPr/>
          <a:lstStyle/>
          <a:p>
            <a:fld id="{4113935B-C326-492F-A1FE-EEA04E964E75}" type="slidenum">
              <a:rPr lang="en-GB" smtClean="0"/>
              <a:pPr/>
              <a:t>19</a:t>
            </a:fld>
            <a:endParaRPr lang="en-GB" dirty="0"/>
          </a:p>
        </p:txBody>
      </p:sp>
      <p:sp>
        <p:nvSpPr>
          <p:cNvPr id="8" name="TextBox 7"/>
          <p:cNvSpPr txBox="1"/>
          <p:nvPr/>
        </p:nvSpPr>
        <p:spPr>
          <a:xfrm>
            <a:off x="467342" y="3445435"/>
            <a:ext cx="7205972"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Skeleton code = server-side code for:</a:t>
            </a:r>
          </a:p>
          <a:p>
            <a:pPr marL="800100" lvl="1" indent="-342900">
              <a:buFont typeface="Wingdings" panose="05000000000000000000" pitchFamily="2" charset="2"/>
              <a:buChar char="Ø"/>
            </a:pPr>
            <a:r>
              <a:rPr lang="en-US" sz="2400" dirty="0" smtClean="0"/>
              <a:t> reading incoming requests</a:t>
            </a:r>
          </a:p>
          <a:p>
            <a:pPr marL="800100" lvl="1" indent="-342900">
              <a:buFont typeface="Wingdings" panose="05000000000000000000" pitchFamily="2" charset="2"/>
              <a:buChar char="Ø"/>
            </a:pPr>
            <a:r>
              <a:rPr lang="en-US" sz="2400" dirty="0" smtClean="0"/>
              <a:t>dispatching requests to application-level objects</a:t>
            </a:r>
          </a:p>
        </p:txBody>
      </p:sp>
      <p:sp>
        <p:nvSpPr>
          <p:cNvPr id="3" name="TextBox 2"/>
          <p:cNvSpPr txBox="1"/>
          <p:nvPr/>
        </p:nvSpPr>
        <p:spPr>
          <a:xfrm>
            <a:off x="1383348" y="1992868"/>
            <a:ext cx="3565376" cy="646331"/>
          </a:xfrm>
          <a:prstGeom prst="rect">
            <a:avLst/>
          </a:prstGeom>
          <a:noFill/>
        </p:spPr>
        <p:txBody>
          <a:bodyPr wrap="square" rtlCol="0">
            <a:spAutoFit/>
          </a:bodyPr>
          <a:lstStyle/>
          <a:p>
            <a:pPr algn="ctr"/>
            <a:r>
              <a:rPr lang="en-US" sz="3600" dirty="0" smtClean="0"/>
              <a:t>Skeleton code</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1298833"/>
            <a:ext cx="3350915" cy="2680732"/>
          </a:xfrm>
          <a:prstGeom prst="rect">
            <a:avLst/>
          </a:prstGeom>
        </p:spPr>
      </p:pic>
      <p:sp>
        <p:nvSpPr>
          <p:cNvPr id="9" name="Rectangle 8"/>
          <p:cNvSpPr/>
          <p:nvPr/>
        </p:nvSpPr>
        <p:spPr>
          <a:xfrm>
            <a:off x="6828494" y="3907100"/>
            <a:ext cx="2321726" cy="369332"/>
          </a:xfrm>
          <a:prstGeom prst="rect">
            <a:avLst/>
          </a:prstGeom>
        </p:spPr>
        <p:txBody>
          <a:bodyPr wrap="none">
            <a:spAutoFit/>
          </a:bodyPr>
          <a:lstStyle/>
          <a:p>
            <a:r>
              <a:rPr lang="en-GB" dirty="0"/>
              <a:t>http://gph.is/18HQbaL</a:t>
            </a:r>
          </a:p>
        </p:txBody>
      </p:sp>
    </p:spTree>
    <p:extLst>
      <p:ext uri="{BB962C8B-B14F-4D97-AF65-F5344CB8AC3E}">
        <p14:creationId xmlns:p14="http://schemas.microsoft.com/office/powerpoint/2010/main" val="4108709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8640"/>
            <a:ext cx="8229600" cy="1143000"/>
          </a:xfrm>
        </p:spPr>
        <p:txBody>
          <a:bodyPr/>
          <a:lstStyle/>
          <a:p>
            <a:r>
              <a:rPr lang="en-US" b="1" dirty="0" smtClean="0">
                <a:effectLst>
                  <a:outerShdw blurRad="38100" dist="38100" dir="2700000" algn="tl">
                    <a:srgbClr val="000000">
                      <a:alpha val="43137"/>
                    </a:srgbClr>
                  </a:outerShdw>
                </a:effectLst>
              </a:rPr>
              <a:t>Outline</a:t>
            </a:r>
            <a:endParaRPr lang="en-GB" b="1"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975720" y="1422175"/>
            <a:ext cx="7704856" cy="4525963"/>
          </a:xfrm>
        </p:spPr>
        <p:txBody>
          <a:bodyPr>
            <a:normAutofit fontScale="92500" lnSpcReduction="10000"/>
          </a:bodyPr>
          <a:lstStyle/>
          <a:p>
            <a:pPr marL="0" indent="0">
              <a:buNone/>
            </a:pPr>
            <a:r>
              <a:rPr lang="en-US" b="1" dirty="0"/>
              <a:t>1. </a:t>
            </a:r>
            <a:r>
              <a:rPr lang="en-US" b="1" dirty="0" smtClean="0"/>
              <a:t>Introduction </a:t>
            </a:r>
            <a:r>
              <a:rPr lang="en-US" dirty="0" smtClean="0"/>
              <a:t>(Reynald)</a:t>
            </a:r>
            <a:r>
              <a:rPr lang="en-US" b="1" dirty="0"/>
              <a:t/>
            </a:r>
            <a:br>
              <a:rPr lang="en-US" b="1" dirty="0"/>
            </a:br>
            <a:r>
              <a:rPr lang="en-US" b="1" dirty="0"/>
              <a:t>2. </a:t>
            </a:r>
            <a:r>
              <a:rPr lang="en-US" b="1" dirty="0" err="1"/>
              <a:t>cppTango</a:t>
            </a:r>
            <a:r>
              <a:rPr lang="en-US" b="1" dirty="0"/>
              <a:t> repository </a:t>
            </a:r>
            <a:r>
              <a:rPr lang="en-US" b="1" dirty="0" smtClean="0"/>
              <a:t>overview </a:t>
            </a:r>
            <a:r>
              <a:rPr lang="en-US" dirty="0"/>
              <a:t>(Reynald)</a:t>
            </a:r>
            <a:r>
              <a:rPr lang="en-US" b="1" dirty="0"/>
              <a:t/>
            </a:r>
            <a:br>
              <a:rPr lang="en-US" b="1" dirty="0"/>
            </a:br>
            <a:r>
              <a:rPr lang="en-US" b="1" dirty="0"/>
              <a:t>3. </a:t>
            </a:r>
            <a:r>
              <a:rPr lang="en-US" b="1" dirty="0" err="1"/>
              <a:t>cppTango</a:t>
            </a:r>
            <a:r>
              <a:rPr lang="en-US" b="1" dirty="0"/>
              <a:t> </a:t>
            </a:r>
            <a:r>
              <a:rPr lang="en-US" b="1" dirty="0" smtClean="0"/>
              <a:t>dependencies </a:t>
            </a:r>
            <a:r>
              <a:rPr lang="en-US" dirty="0"/>
              <a:t>(Reynald)</a:t>
            </a:r>
            <a:r>
              <a:rPr lang="en-US" b="1" dirty="0"/>
              <a:t/>
            </a:r>
            <a:br>
              <a:rPr lang="en-US" b="1" dirty="0"/>
            </a:br>
            <a:r>
              <a:rPr lang="en-US" b="1" dirty="0"/>
              <a:t>4. How to compile </a:t>
            </a:r>
            <a:r>
              <a:rPr lang="en-US" b="1" dirty="0" err="1"/>
              <a:t>cppTango</a:t>
            </a:r>
            <a:r>
              <a:rPr lang="en-US" b="1" dirty="0" smtClean="0"/>
              <a:t>? </a:t>
            </a:r>
            <a:r>
              <a:rPr lang="en-US" dirty="0" smtClean="0"/>
              <a:t>(Thomas)</a:t>
            </a:r>
            <a:r>
              <a:rPr lang="en-US" b="1" dirty="0"/>
              <a:t/>
            </a:r>
            <a:br>
              <a:rPr lang="en-US" b="1" dirty="0"/>
            </a:br>
            <a:r>
              <a:rPr lang="en-US" b="1" dirty="0"/>
              <a:t>5. How to run the tests</a:t>
            </a:r>
            <a:r>
              <a:rPr lang="en-US" b="1" dirty="0" smtClean="0"/>
              <a:t>? </a:t>
            </a:r>
            <a:r>
              <a:rPr lang="en-US" dirty="0"/>
              <a:t>(Thomas)</a:t>
            </a:r>
            <a:r>
              <a:rPr lang="en-US" b="1" dirty="0"/>
              <a:t/>
            </a:r>
            <a:br>
              <a:rPr lang="en-US" b="1" dirty="0"/>
            </a:br>
            <a:r>
              <a:rPr lang="en-US" b="1" dirty="0"/>
              <a:t>6. How to add a new test</a:t>
            </a:r>
            <a:r>
              <a:rPr lang="en-US" b="1" dirty="0" smtClean="0"/>
              <a:t>? </a:t>
            </a:r>
            <a:r>
              <a:rPr lang="en-US" dirty="0"/>
              <a:t>(Thomas)</a:t>
            </a:r>
            <a:r>
              <a:rPr lang="en-US" b="1" dirty="0"/>
              <a:t/>
            </a:r>
            <a:br>
              <a:rPr lang="en-US" b="1" dirty="0"/>
            </a:br>
            <a:r>
              <a:rPr lang="en-US" b="1" dirty="0"/>
              <a:t>7. Architecture </a:t>
            </a:r>
            <a:r>
              <a:rPr lang="en-US" b="1" dirty="0" smtClean="0"/>
              <a:t>overview </a:t>
            </a:r>
            <a:r>
              <a:rPr lang="en-US" dirty="0" smtClean="0"/>
              <a:t>(Michal)</a:t>
            </a:r>
            <a:r>
              <a:rPr lang="en-US" b="1" dirty="0"/>
              <a:t/>
            </a:r>
            <a:br>
              <a:rPr lang="en-US" b="1" dirty="0"/>
            </a:br>
            <a:r>
              <a:rPr lang="en-US" b="1" dirty="0"/>
              <a:t>8. Practical example: Code navigation. What happens when an attribute is read</a:t>
            </a:r>
            <a:r>
              <a:rPr lang="en-US" b="1" dirty="0" smtClean="0"/>
              <a:t>? </a:t>
            </a:r>
            <a:r>
              <a:rPr lang="en-US" dirty="0" smtClean="0"/>
              <a:t>(Michal)</a:t>
            </a:r>
            <a:r>
              <a:rPr lang="en-US" b="1" dirty="0"/>
              <a:t/>
            </a:r>
            <a:br>
              <a:rPr lang="en-US" b="1" dirty="0"/>
            </a:br>
            <a:r>
              <a:rPr lang="en-US" b="1" dirty="0"/>
              <a:t>9. </a:t>
            </a:r>
            <a:r>
              <a:rPr lang="en-US" b="1" dirty="0" smtClean="0"/>
              <a:t>Questions </a:t>
            </a:r>
            <a:r>
              <a:rPr lang="en-US" dirty="0" smtClean="0"/>
              <a:t>(You)</a:t>
            </a:r>
          </a:p>
        </p:txBody>
      </p:sp>
      <p:sp>
        <p:nvSpPr>
          <p:cNvPr id="8" name="Date Placeholder 7"/>
          <p:cNvSpPr>
            <a:spLocks noGrp="1"/>
          </p:cNvSpPr>
          <p:nvPr>
            <p:ph type="dt" sz="half" idx="10"/>
          </p:nvPr>
        </p:nvSpPr>
        <p:spPr/>
        <p:txBody>
          <a:bodyPr/>
          <a:lstStyle/>
          <a:p>
            <a:r>
              <a:rPr lang="en-US" dirty="0" smtClean="0"/>
              <a:t>03/11/2020</a:t>
            </a:r>
            <a:endParaRPr lang="en-GB" dirty="0"/>
          </a:p>
        </p:txBody>
      </p:sp>
      <p:sp>
        <p:nvSpPr>
          <p:cNvPr id="9" name="Slide Number Placeholder 8"/>
          <p:cNvSpPr>
            <a:spLocks noGrp="1"/>
          </p:cNvSpPr>
          <p:nvPr>
            <p:ph type="sldNum" sz="quarter" idx="12"/>
          </p:nvPr>
        </p:nvSpPr>
        <p:spPr/>
        <p:txBody>
          <a:bodyPr/>
          <a:lstStyle/>
          <a:p>
            <a:fld id="{4113935B-C326-492F-A1FE-EEA04E964E75}" type="slidenum">
              <a:rPr lang="en-GB" smtClean="0"/>
              <a:pPr/>
              <a:t>2</a:t>
            </a:fld>
            <a:endParaRPr lang="en-GB" dirty="0"/>
          </a:p>
        </p:txBody>
      </p:sp>
      <p:sp>
        <p:nvSpPr>
          <p:cNvPr id="10" name="Footer Placeholder 9"/>
          <p:cNvSpPr>
            <a:spLocks noGrp="1"/>
          </p:cNvSpPr>
          <p:nvPr>
            <p:ph type="ftr" sz="quarter" idx="11"/>
          </p:nvPr>
        </p:nvSpPr>
        <p:spPr/>
        <p:txBody>
          <a:bodyPr/>
          <a:lstStyle/>
          <a:p>
            <a:r>
              <a:rPr lang="en-US" smtClean="0"/>
              <a:t>1st Tango Kernel Webinar - cppTango Overview</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2424-11C1-4C86-804F-1E18ABD272F3}"/>
              </a:ext>
            </a:extLst>
          </p:cNvPr>
          <p:cNvSpPr>
            <a:spLocks noGrp="1"/>
          </p:cNvSpPr>
          <p:nvPr>
            <p:ph type="title"/>
          </p:nvPr>
        </p:nvSpPr>
        <p:spPr>
          <a:xfrm>
            <a:off x="474847" y="-24901"/>
            <a:ext cx="8229600" cy="1143000"/>
          </a:xfrm>
        </p:spPr>
        <p:txBody>
          <a:bodyPr/>
          <a:lstStyle/>
          <a:p>
            <a:r>
              <a:rPr lang="en-US" b="1" dirty="0" err="1" smtClean="0">
                <a:effectLst>
                  <a:outerShdw blurRad="38100" dist="38100" dir="2700000" algn="tl">
                    <a:srgbClr val="000000">
                      <a:alpha val="43137"/>
                    </a:srgbClr>
                  </a:outerShdw>
                </a:effectLst>
              </a:rPr>
              <a:t>cppTango</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Dependencies:IDL</a:t>
            </a:r>
            <a:endParaRPr lang="en-US" b="1" dirty="0">
              <a:effectLst>
                <a:outerShdw blurRad="38100" dist="38100" dir="2700000" algn="tl">
                  <a:srgbClr val="000000">
                    <a:alpha val="43137"/>
                  </a:srgbClr>
                </a:outerShdw>
              </a:effectLst>
            </a:endParaRPr>
          </a:p>
        </p:txBody>
      </p:sp>
      <p:sp>
        <p:nvSpPr>
          <p:cNvPr id="4" name="Date Placeholder 3">
            <a:extLst>
              <a:ext uri="{FF2B5EF4-FFF2-40B4-BE49-F238E27FC236}">
                <a16:creationId xmlns:a16="http://schemas.microsoft.com/office/drawing/2014/main" id="{0E499FD3-F5C2-4B0B-AB71-8DE1E2AAAF39}"/>
              </a:ext>
            </a:extLst>
          </p:cNvPr>
          <p:cNvSpPr>
            <a:spLocks noGrp="1"/>
          </p:cNvSpPr>
          <p:nvPr>
            <p:ph type="dt" sz="half" idx="10"/>
          </p:nvPr>
        </p:nvSpPr>
        <p:spPr/>
        <p:txBody>
          <a:bodyPr/>
          <a:lstStyle/>
          <a:p>
            <a:r>
              <a:rPr lang="en-US" smtClean="0"/>
              <a:t>03/11/2020</a:t>
            </a:r>
            <a:endParaRPr lang="en-GB"/>
          </a:p>
        </p:txBody>
      </p:sp>
      <p:sp>
        <p:nvSpPr>
          <p:cNvPr id="5" name="Footer Placeholder 4">
            <a:extLst>
              <a:ext uri="{FF2B5EF4-FFF2-40B4-BE49-F238E27FC236}">
                <a16:creationId xmlns:a16="http://schemas.microsoft.com/office/drawing/2014/main" id="{AFF2D69C-58B5-4CFE-92D8-9CDA73C03ED0}"/>
              </a:ext>
            </a:extLst>
          </p:cNvPr>
          <p:cNvSpPr>
            <a:spLocks noGrp="1"/>
          </p:cNvSpPr>
          <p:nvPr>
            <p:ph type="ftr" sz="quarter" idx="11"/>
          </p:nvPr>
        </p:nvSpPr>
        <p:spPr/>
        <p:txBody>
          <a:bodyPr/>
          <a:lstStyle/>
          <a:p>
            <a:r>
              <a:rPr lang="en-US" smtClean="0"/>
              <a:t>1st Tango Kernel Webinar - cppTango Overview</a:t>
            </a:r>
            <a:endParaRPr lang="en-GB" dirty="0"/>
          </a:p>
        </p:txBody>
      </p:sp>
      <p:sp>
        <p:nvSpPr>
          <p:cNvPr id="6" name="Slide Number Placeholder 5">
            <a:extLst>
              <a:ext uri="{FF2B5EF4-FFF2-40B4-BE49-F238E27FC236}">
                <a16:creationId xmlns:a16="http://schemas.microsoft.com/office/drawing/2014/main" id="{22CAED9A-B949-4F15-B7E6-96F64ECB3F46}"/>
              </a:ext>
            </a:extLst>
          </p:cNvPr>
          <p:cNvSpPr>
            <a:spLocks noGrp="1"/>
          </p:cNvSpPr>
          <p:nvPr>
            <p:ph type="sldNum" sz="quarter" idx="12"/>
          </p:nvPr>
        </p:nvSpPr>
        <p:spPr/>
        <p:txBody>
          <a:bodyPr/>
          <a:lstStyle/>
          <a:p>
            <a:fld id="{4113935B-C326-492F-A1FE-EEA04E964E75}" type="slidenum">
              <a:rPr lang="en-GB" smtClean="0"/>
              <a:pPr/>
              <a:t>20</a:t>
            </a:fld>
            <a:endParaRPr lang="en-GB" dirty="0"/>
          </a:p>
        </p:txBody>
      </p:sp>
      <p:sp>
        <p:nvSpPr>
          <p:cNvPr id="8" name="TextBox 7"/>
          <p:cNvSpPr txBox="1"/>
          <p:nvPr/>
        </p:nvSpPr>
        <p:spPr>
          <a:xfrm>
            <a:off x="474847" y="3774868"/>
            <a:ext cx="7205972"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Skeleton code = server-side code for:</a:t>
            </a:r>
          </a:p>
          <a:p>
            <a:pPr marL="800100" lvl="1" indent="-342900">
              <a:buFont typeface="Wingdings" panose="05000000000000000000" pitchFamily="2" charset="2"/>
              <a:buChar char="Ø"/>
            </a:pPr>
            <a:r>
              <a:rPr lang="en-US" sz="2400" dirty="0" smtClean="0"/>
              <a:t> reading incoming requests</a:t>
            </a:r>
          </a:p>
          <a:p>
            <a:pPr marL="800100" lvl="1" indent="-342900">
              <a:buFont typeface="Wingdings" panose="05000000000000000000" pitchFamily="2" charset="2"/>
              <a:buChar char="Ø"/>
            </a:pPr>
            <a:r>
              <a:rPr lang="en-US" sz="2400" dirty="0" smtClean="0"/>
              <a:t>dispatching requests to application-level objects</a:t>
            </a:r>
          </a:p>
          <a:p>
            <a:pPr lvl="1"/>
            <a:endParaRPr lang="en-US" sz="2400" dirty="0" smtClean="0"/>
          </a:p>
          <a:p>
            <a:pPr marL="342900" indent="-342900">
              <a:buFont typeface="Arial" panose="020B0604020202020204" pitchFamily="34" charset="0"/>
              <a:buChar char="•"/>
            </a:pPr>
            <a:r>
              <a:rPr lang="en-US" sz="2400" i="1" dirty="0" smtClean="0"/>
              <a:t>Skeleton code </a:t>
            </a:r>
            <a:r>
              <a:rPr lang="en-US" sz="2400" dirty="0" smtClean="0">
                <a:sym typeface="Wingdings" panose="05000000000000000000" pitchFamily="2" charset="2"/>
              </a:rPr>
              <a:t> </a:t>
            </a:r>
            <a:r>
              <a:rPr lang="en-US" sz="2400" b="1" dirty="0" smtClean="0">
                <a:sym typeface="Wingdings" panose="05000000000000000000" pitchFamily="2" charset="2"/>
              </a:rPr>
              <a:t>Supporting Infrastructure </a:t>
            </a:r>
            <a:r>
              <a:rPr lang="en-US" sz="2400" dirty="0" smtClean="0">
                <a:sym typeface="Wingdings" panose="05000000000000000000" pitchFamily="2" charset="2"/>
              </a:rPr>
              <a:t>required to implement server applications</a:t>
            </a:r>
            <a:endParaRPr lang="en-GB" sz="2400" i="1" dirty="0"/>
          </a:p>
        </p:txBody>
      </p:sp>
      <p:sp>
        <p:nvSpPr>
          <p:cNvPr id="3" name="TextBox 2"/>
          <p:cNvSpPr txBox="1"/>
          <p:nvPr/>
        </p:nvSpPr>
        <p:spPr>
          <a:xfrm>
            <a:off x="808112" y="1819284"/>
            <a:ext cx="3565376" cy="646331"/>
          </a:xfrm>
          <a:prstGeom prst="rect">
            <a:avLst/>
          </a:prstGeom>
          <a:noFill/>
        </p:spPr>
        <p:txBody>
          <a:bodyPr wrap="square" rtlCol="0">
            <a:spAutoFit/>
          </a:bodyPr>
          <a:lstStyle/>
          <a:p>
            <a:pPr algn="ctr"/>
            <a:r>
              <a:rPr lang="en-US" sz="3600" dirty="0" smtClean="0"/>
              <a:t>Skeleton code</a:t>
            </a:r>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488" y="1024366"/>
            <a:ext cx="4572000" cy="2571750"/>
          </a:xfrm>
          <a:prstGeom prst="rect">
            <a:avLst/>
          </a:prstGeom>
        </p:spPr>
      </p:pic>
      <p:sp>
        <p:nvSpPr>
          <p:cNvPr id="10" name="Rectangle 9"/>
          <p:cNvSpPr/>
          <p:nvPr/>
        </p:nvSpPr>
        <p:spPr>
          <a:xfrm>
            <a:off x="6682111" y="3684608"/>
            <a:ext cx="2263377" cy="369332"/>
          </a:xfrm>
          <a:prstGeom prst="rect">
            <a:avLst/>
          </a:prstGeom>
        </p:spPr>
        <p:txBody>
          <a:bodyPr wrap="none">
            <a:spAutoFit/>
          </a:bodyPr>
          <a:lstStyle/>
          <a:p>
            <a:r>
              <a:rPr lang="en-GB" dirty="0"/>
              <a:t>http://gph.is/2cZTNnv</a:t>
            </a:r>
          </a:p>
        </p:txBody>
      </p:sp>
    </p:spTree>
    <p:extLst>
      <p:ext uri="{BB962C8B-B14F-4D97-AF65-F5344CB8AC3E}">
        <p14:creationId xmlns:p14="http://schemas.microsoft.com/office/powerpoint/2010/main" val="1348370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2424-11C1-4C86-804F-1E18ABD272F3}"/>
              </a:ext>
            </a:extLst>
          </p:cNvPr>
          <p:cNvSpPr>
            <a:spLocks noGrp="1"/>
          </p:cNvSpPr>
          <p:nvPr>
            <p:ph type="title"/>
          </p:nvPr>
        </p:nvSpPr>
        <p:spPr>
          <a:xfrm>
            <a:off x="457200" y="43632"/>
            <a:ext cx="8229600" cy="1143000"/>
          </a:xfrm>
        </p:spPr>
        <p:txBody>
          <a:bodyPr/>
          <a:lstStyle/>
          <a:p>
            <a:r>
              <a:rPr lang="en-US" b="1" dirty="0" err="1" smtClean="0">
                <a:effectLst>
                  <a:outerShdw blurRad="38100" dist="38100" dir="2700000" algn="tl">
                    <a:srgbClr val="000000">
                      <a:alpha val="43137"/>
                    </a:srgbClr>
                  </a:outerShdw>
                </a:effectLst>
              </a:rPr>
              <a:t>cppTango</a:t>
            </a:r>
            <a:r>
              <a:rPr lang="en-US" b="1" dirty="0" smtClean="0">
                <a:effectLst>
                  <a:outerShdw blurRad="38100" dist="38100" dir="2700000" algn="tl">
                    <a:srgbClr val="000000">
                      <a:alpha val="43137"/>
                    </a:srgbClr>
                  </a:outerShdw>
                </a:effectLst>
              </a:rPr>
              <a:t> Dependencies: IDL</a:t>
            </a:r>
            <a:endParaRPr lang="en-US" b="1" dirty="0">
              <a:effectLst>
                <a:outerShdw blurRad="38100" dist="38100" dir="2700000" algn="tl">
                  <a:srgbClr val="000000">
                    <a:alpha val="43137"/>
                  </a:srgbClr>
                </a:outerShdw>
              </a:effectLst>
            </a:endParaRPr>
          </a:p>
        </p:txBody>
      </p:sp>
      <p:sp>
        <p:nvSpPr>
          <p:cNvPr id="4" name="Date Placeholder 3">
            <a:extLst>
              <a:ext uri="{FF2B5EF4-FFF2-40B4-BE49-F238E27FC236}">
                <a16:creationId xmlns:a16="http://schemas.microsoft.com/office/drawing/2014/main" id="{0E499FD3-F5C2-4B0B-AB71-8DE1E2AAAF39}"/>
              </a:ext>
            </a:extLst>
          </p:cNvPr>
          <p:cNvSpPr>
            <a:spLocks noGrp="1"/>
          </p:cNvSpPr>
          <p:nvPr>
            <p:ph type="dt" sz="half" idx="10"/>
          </p:nvPr>
        </p:nvSpPr>
        <p:spPr/>
        <p:txBody>
          <a:bodyPr/>
          <a:lstStyle/>
          <a:p>
            <a:r>
              <a:rPr lang="en-US" smtClean="0"/>
              <a:t>03/11/2020</a:t>
            </a:r>
            <a:endParaRPr lang="en-GB"/>
          </a:p>
        </p:txBody>
      </p:sp>
      <p:sp>
        <p:nvSpPr>
          <p:cNvPr id="5" name="Footer Placeholder 4">
            <a:extLst>
              <a:ext uri="{FF2B5EF4-FFF2-40B4-BE49-F238E27FC236}">
                <a16:creationId xmlns:a16="http://schemas.microsoft.com/office/drawing/2014/main" id="{AFF2D69C-58B5-4CFE-92D8-9CDA73C03ED0}"/>
              </a:ext>
            </a:extLst>
          </p:cNvPr>
          <p:cNvSpPr>
            <a:spLocks noGrp="1"/>
          </p:cNvSpPr>
          <p:nvPr>
            <p:ph type="ftr" sz="quarter" idx="11"/>
          </p:nvPr>
        </p:nvSpPr>
        <p:spPr/>
        <p:txBody>
          <a:bodyPr/>
          <a:lstStyle/>
          <a:p>
            <a:r>
              <a:rPr lang="en-US" smtClean="0"/>
              <a:t>1st Tango Kernel Webinar - cppTango Overview</a:t>
            </a:r>
            <a:endParaRPr lang="en-GB" dirty="0"/>
          </a:p>
        </p:txBody>
      </p:sp>
      <p:sp>
        <p:nvSpPr>
          <p:cNvPr id="6" name="Slide Number Placeholder 5">
            <a:extLst>
              <a:ext uri="{FF2B5EF4-FFF2-40B4-BE49-F238E27FC236}">
                <a16:creationId xmlns:a16="http://schemas.microsoft.com/office/drawing/2014/main" id="{22CAED9A-B949-4F15-B7E6-96F64ECB3F46}"/>
              </a:ext>
            </a:extLst>
          </p:cNvPr>
          <p:cNvSpPr>
            <a:spLocks noGrp="1"/>
          </p:cNvSpPr>
          <p:nvPr>
            <p:ph type="sldNum" sz="quarter" idx="12"/>
          </p:nvPr>
        </p:nvSpPr>
        <p:spPr/>
        <p:txBody>
          <a:bodyPr/>
          <a:lstStyle/>
          <a:p>
            <a:fld id="{4113935B-C326-492F-A1FE-EEA04E964E75}" type="slidenum">
              <a:rPr lang="en-GB" smtClean="0"/>
              <a:pPr/>
              <a:t>21</a:t>
            </a:fld>
            <a:endParaRPr lang="en-GB" dirty="0"/>
          </a:p>
        </p:txBody>
      </p:sp>
      <p:sp>
        <p:nvSpPr>
          <p:cNvPr id="7" name="TextBox 6"/>
          <p:cNvSpPr txBox="1"/>
          <p:nvPr/>
        </p:nvSpPr>
        <p:spPr>
          <a:xfrm>
            <a:off x="3307668" y="2348880"/>
            <a:ext cx="1835224" cy="369332"/>
          </a:xfrm>
          <a:prstGeom prst="rect">
            <a:avLst/>
          </a:prstGeom>
          <a:solidFill>
            <a:schemeClr val="bg1"/>
          </a:solidFill>
          <a:ln>
            <a:solidFill>
              <a:schemeClr val="tx1"/>
            </a:solidFill>
          </a:ln>
        </p:spPr>
        <p:txBody>
          <a:bodyPr wrap="square" rtlCol="0">
            <a:spAutoFit/>
          </a:bodyPr>
          <a:lstStyle/>
          <a:p>
            <a:pPr algn="ctr"/>
            <a:r>
              <a:rPr lang="en-US" dirty="0"/>
              <a:t>t</a:t>
            </a:r>
            <a:r>
              <a:rPr lang="en-US" dirty="0" smtClean="0"/>
              <a:t>ango.idl</a:t>
            </a:r>
            <a:endParaRPr lang="en-GB" dirty="0"/>
          </a:p>
        </p:txBody>
      </p:sp>
      <p:sp>
        <p:nvSpPr>
          <p:cNvPr id="8" name="TextBox 7"/>
          <p:cNvSpPr txBox="1"/>
          <p:nvPr/>
        </p:nvSpPr>
        <p:spPr>
          <a:xfrm>
            <a:off x="606388" y="1463399"/>
            <a:ext cx="6485892" cy="461665"/>
          </a:xfrm>
          <a:prstGeom prst="rect">
            <a:avLst/>
          </a:prstGeom>
          <a:noFill/>
        </p:spPr>
        <p:txBody>
          <a:bodyPr wrap="square" rtlCol="0">
            <a:spAutoFit/>
          </a:bodyPr>
          <a:lstStyle/>
          <a:p>
            <a:r>
              <a:rPr lang="en-US" sz="2400" dirty="0" err="1" smtClean="0"/>
              <a:t>omniORB</a:t>
            </a:r>
            <a:r>
              <a:rPr lang="en-US" sz="2400" dirty="0" smtClean="0"/>
              <a:t> IDL Compiler = </a:t>
            </a:r>
            <a:r>
              <a:rPr lang="en-US" sz="2400" dirty="0" err="1" smtClean="0"/>
              <a:t>omniidl</a:t>
            </a:r>
            <a:r>
              <a:rPr lang="en-US" sz="2400" dirty="0" smtClean="0"/>
              <a:t> (requires python)</a:t>
            </a:r>
            <a:endParaRPr lang="en-GB" sz="2400" dirty="0"/>
          </a:p>
        </p:txBody>
      </p:sp>
      <p:grpSp>
        <p:nvGrpSpPr>
          <p:cNvPr id="14" name="Group 13"/>
          <p:cNvGrpSpPr/>
          <p:nvPr/>
        </p:nvGrpSpPr>
        <p:grpSpPr>
          <a:xfrm>
            <a:off x="457200" y="3477022"/>
            <a:ext cx="2850468" cy="2286853"/>
            <a:chOff x="457200" y="3630508"/>
            <a:chExt cx="3394720" cy="2160240"/>
          </a:xfrm>
        </p:grpSpPr>
        <p:sp>
          <p:nvSpPr>
            <p:cNvPr id="13" name="Rectangle 12"/>
            <p:cNvSpPr/>
            <p:nvPr/>
          </p:nvSpPr>
          <p:spPr>
            <a:xfrm>
              <a:off x="457200" y="3630508"/>
              <a:ext cx="3394720"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89692" y="3792069"/>
              <a:ext cx="3173524" cy="1569660"/>
            </a:xfrm>
            <a:prstGeom prst="rect">
              <a:avLst/>
            </a:prstGeom>
            <a:noFill/>
          </p:spPr>
          <p:txBody>
            <a:bodyPr wrap="square" rtlCol="0">
              <a:spAutoFit/>
            </a:bodyPr>
            <a:lstStyle/>
            <a:p>
              <a:r>
                <a:rPr lang="en-US" sz="2400" dirty="0" smtClean="0"/>
                <a:t>C++</a:t>
              </a:r>
            </a:p>
            <a:p>
              <a:endParaRPr lang="en-US" sz="2400" dirty="0"/>
            </a:p>
            <a:p>
              <a:endParaRPr lang="en-US" sz="2400" dirty="0" smtClean="0"/>
            </a:p>
            <a:p>
              <a:endParaRPr lang="en-GB" sz="2400" dirty="0"/>
            </a:p>
          </p:txBody>
        </p:sp>
        <p:sp>
          <p:nvSpPr>
            <p:cNvPr id="11" name="Rectangle 10"/>
            <p:cNvSpPr/>
            <p:nvPr/>
          </p:nvSpPr>
          <p:spPr>
            <a:xfrm>
              <a:off x="638472" y="4328494"/>
              <a:ext cx="115212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Stub code</a:t>
              </a:r>
              <a:endParaRPr lang="en-GB" dirty="0"/>
            </a:p>
          </p:txBody>
        </p:sp>
        <p:sp>
          <p:nvSpPr>
            <p:cNvPr id="12" name="Rectangle 11"/>
            <p:cNvSpPr/>
            <p:nvPr/>
          </p:nvSpPr>
          <p:spPr>
            <a:xfrm>
              <a:off x="2025919" y="4328494"/>
              <a:ext cx="151216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Skeleton code</a:t>
              </a:r>
              <a:endParaRPr lang="en-GB" dirty="0"/>
            </a:p>
          </p:txBody>
        </p:sp>
      </p:grpSp>
      <p:cxnSp>
        <p:nvCxnSpPr>
          <p:cNvPr id="16" name="Straight Arrow Connector 15"/>
          <p:cNvCxnSpPr/>
          <p:nvPr/>
        </p:nvCxnSpPr>
        <p:spPr>
          <a:xfrm flipH="1">
            <a:off x="2267744" y="2829405"/>
            <a:ext cx="1728192" cy="56781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81803" y="2726330"/>
            <a:ext cx="1485256" cy="369332"/>
          </a:xfrm>
          <a:prstGeom prst="rect">
            <a:avLst/>
          </a:prstGeom>
          <a:noFill/>
        </p:spPr>
        <p:txBody>
          <a:bodyPr wrap="square" rtlCol="0">
            <a:spAutoFit/>
          </a:bodyPr>
          <a:lstStyle/>
          <a:p>
            <a:pPr algn="ctr"/>
            <a:r>
              <a:rPr lang="en-US" dirty="0" err="1" smtClean="0"/>
              <a:t>omniidl</a:t>
            </a:r>
            <a:endParaRPr lang="en-GB" dirty="0"/>
          </a:p>
        </p:txBody>
      </p:sp>
      <p:grpSp>
        <p:nvGrpSpPr>
          <p:cNvPr id="22" name="Group 21"/>
          <p:cNvGrpSpPr/>
          <p:nvPr/>
        </p:nvGrpSpPr>
        <p:grpSpPr>
          <a:xfrm>
            <a:off x="3505260" y="3500296"/>
            <a:ext cx="2454548" cy="2263579"/>
            <a:chOff x="457200" y="3630508"/>
            <a:chExt cx="3394720" cy="2160240"/>
          </a:xfrm>
        </p:grpSpPr>
        <p:sp>
          <p:nvSpPr>
            <p:cNvPr id="23" name="Rectangle 22"/>
            <p:cNvSpPr/>
            <p:nvPr/>
          </p:nvSpPr>
          <p:spPr>
            <a:xfrm>
              <a:off x="457200" y="3630508"/>
              <a:ext cx="3394720"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589692" y="3792069"/>
              <a:ext cx="3173524" cy="1569660"/>
            </a:xfrm>
            <a:prstGeom prst="rect">
              <a:avLst/>
            </a:prstGeom>
            <a:noFill/>
          </p:spPr>
          <p:txBody>
            <a:bodyPr wrap="square" rtlCol="0">
              <a:spAutoFit/>
            </a:bodyPr>
            <a:lstStyle/>
            <a:p>
              <a:r>
                <a:rPr lang="en-US" sz="2400" dirty="0" smtClean="0"/>
                <a:t>Java</a:t>
              </a:r>
            </a:p>
            <a:p>
              <a:endParaRPr lang="en-US" sz="2400" dirty="0"/>
            </a:p>
            <a:p>
              <a:endParaRPr lang="en-US" sz="2400" dirty="0" smtClean="0"/>
            </a:p>
            <a:p>
              <a:endParaRPr lang="en-GB" sz="2400" dirty="0"/>
            </a:p>
          </p:txBody>
        </p:sp>
        <p:sp>
          <p:nvSpPr>
            <p:cNvPr id="25" name="Rectangle 24"/>
            <p:cNvSpPr/>
            <p:nvPr/>
          </p:nvSpPr>
          <p:spPr>
            <a:xfrm>
              <a:off x="638472" y="4328494"/>
              <a:ext cx="115212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Stub code</a:t>
              </a:r>
              <a:endParaRPr lang="en-GB" dirty="0"/>
            </a:p>
          </p:txBody>
        </p:sp>
        <p:sp>
          <p:nvSpPr>
            <p:cNvPr id="26" name="Rectangle 25"/>
            <p:cNvSpPr/>
            <p:nvPr/>
          </p:nvSpPr>
          <p:spPr>
            <a:xfrm>
              <a:off x="2025919" y="4328494"/>
              <a:ext cx="151216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Skeleton code</a:t>
              </a:r>
              <a:endParaRPr lang="en-GB" dirty="0"/>
            </a:p>
          </p:txBody>
        </p:sp>
      </p:grpSp>
      <p:cxnSp>
        <p:nvCxnSpPr>
          <p:cNvPr id="27" name="Straight Arrow Connector 26"/>
          <p:cNvCxnSpPr/>
          <p:nvPr/>
        </p:nvCxnSpPr>
        <p:spPr>
          <a:xfrm>
            <a:off x="4432176" y="2829405"/>
            <a:ext cx="24544" cy="56781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660714" y="2941355"/>
            <a:ext cx="1567467" cy="369332"/>
          </a:xfrm>
          <a:prstGeom prst="rect">
            <a:avLst/>
          </a:prstGeom>
          <a:noFill/>
        </p:spPr>
        <p:txBody>
          <a:bodyPr wrap="square" rtlCol="0">
            <a:spAutoFit/>
          </a:bodyPr>
          <a:lstStyle/>
          <a:p>
            <a:pPr algn="ctr"/>
            <a:r>
              <a:rPr lang="en-US" dirty="0"/>
              <a:t>i</a:t>
            </a:r>
            <a:r>
              <a:rPr lang="en-US" dirty="0" smtClean="0"/>
              <a:t>dl2j, </a:t>
            </a:r>
            <a:r>
              <a:rPr lang="en-US" dirty="0" err="1" smtClean="0"/>
              <a:t>jgen</a:t>
            </a:r>
            <a:endParaRPr lang="en-GB" dirty="0"/>
          </a:p>
        </p:txBody>
      </p:sp>
      <p:cxnSp>
        <p:nvCxnSpPr>
          <p:cNvPr id="33" name="Straight Arrow Connector 32"/>
          <p:cNvCxnSpPr/>
          <p:nvPr/>
        </p:nvCxnSpPr>
        <p:spPr>
          <a:xfrm>
            <a:off x="5076056" y="2829405"/>
            <a:ext cx="1872208" cy="567816"/>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6287852" y="3508414"/>
            <a:ext cx="2664296" cy="2286853"/>
            <a:chOff x="457200" y="3630508"/>
            <a:chExt cx="3394720" cy="2160240"/>
          </a:xfrm>
        </p:grpSpPr>
        <p:sp>
          <p:nvSpPr>
            <p:cNvPr id="40" name="Rectangle 39"/>
            <p:cNvSpPr/>
            <p:nvPr/>
          </p:nvSpPr>
          <p:spPr>
            <a:xfrm>
              <a:off x="457200" y="3630508"/>
              <a:ext cx="3394720"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589691" y="3792069"/>
              <a:ext cx="3173525" cy="1493399"/>
            </a:xfrm>
            <a:prstGeom prst="rect">
              <a:avLst/>
            </a:prstGeom>
            <a:noFill/>
          </p:spPr>
          <p:txBody>
            <a:bodyPr wrap="square" rtlCol="0">
              <a:spAutoFit/>
            </a:bodyPr>
            <a:lstStyle/>
            <a:p>
              <a:r>
                <a:rPr lang="en-US" sz="2000" dirty="0" smtClean="0"/>
                <a:t>Other programming Language</a:t>
              </a:r>
            </a:p>
            <a:p>
              <a:endParaRPr lang="en-US" sz="2400" dirty="0"/>
            </a:p>
            <a:p>
              <a:endParaRPr lang="en-US" sz="2400" dirty="0" smtClean="0"/>
            </a:p>
            <a:p>
              <a:endParaRPr lang="en-GB" sz="2400" dirty="0"/>
            </a:p>
          </p:txBody>
        </p:sp>
        <p:sp>
          <p:nvSpPr>
            <p:cNvPr id="42" name="Rectangle 41"/>
            <p:cNvSpPr/>
            <p:nvPr/>
          </p:nvSpPr>
          <p:spPr>
            <a:xfrm>
              <a:off x="610012" y="4538768"/>
              <a:ext cx="115212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Stub code</a:t>
              </a:r>
              <a:endParaRPr lang="en-GB" dirty="0"/>
            </a:p>
          </p:txBody>
        </p:sp>
        <p:sp>
          <p:nvSpPr>
            <p:cNvPr id="43" name="Rectangle 42"/>
            <p:cNvSpPr/>
            <p:nvPr/>
          </p:nvSpPr>
          <p:spPr>
            <a:xfrm>
              <a:off x="2050946" y="4553302"/>
              <a:ext cx="151216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Skeleton code</a:t>
              </a:r>
              <a:endParaRPr lang="en-GB" dirty="0"/>
            </a:p>
          </p:txBody>
        </p:sp>
      </p:grpSp>
      <p:sp>
        <p:nvSpPr>
          <p:cNvPr id="46" name="TextBox 45"/>
          <p:cNvSpPr txBox="1"/>
          <p:nvPr/>
        </p:nvSpPr>
        <p:spPr>
          <a:xfrm>
            <a:off x="6019800" y="2718212"/>
            <a:ext cx="1872208" cy="377450"/>
          </a:xfrm>
          <a:prstGeom prst="rect">
            <a:avLst/>
          </a:prstGeom>
          <a:noFill/>
        </p:spPr>
        <p:txBody>
          <a:bodyPr wrap="square" rtlCol="0">
            <a:spAutoFit/>
          </a:bodyPr>
          <a:lstStyle/>
          <a:p>
            <a:pPr algn="ctr"/>
            <a:r>
              <a:rPr lang="en-US" dirty="0" smtClean="0"/>
              <a:t>IDL Compiler</a:t>
            </a:r>
            <a:endParaRPr lang="en-GB" dirty="0"/>
          </a:p>
        </p:txBody>
      </p:sp>
    </p:spTree>
    <p:extLst>
      <p:ext uri="{BB962C8B-B14F-4D97-AF65-F5344CB8AC3E}">
        <p14:creationId xmlns:p14="http://schemas.microsoft.com/office/powerpoint/2010/main" val="1143589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2424-11C1-4C86-804F-1E18ABD272F3}"/>
              </a:ext>
            </a:extLst>
          </p:cNvPr>
          <p:cNvSpPr>
            <a:spLocks noGrp="1"/>
          </p:cNvSpPr>
          <p:nvPr>
            <p:ph type="title"/>
          </p:nvPr>
        </p:nvSpPr>
        <p:spPr>
          <a:xfrm>
            <a:off x="457200" y="43632"/>
            <a:ext cx="8229600" cy="1143000"/>
          </a:xfrm>
        </p:spPr>
        <p:txBody>
          <a:bodyPr/>
          <a:lstStyle/>
          <a:p>
            <a:r>
              <a:rPr lang="en-US" b="1" dirty="0" err="1" smtClean="0">
                <a:effectLst>
                  <a:outerShdw blurRad="38100" dist="38100" dir="2700000" algn="tl">
                    <a:srgbClr val="000000">
                      <a:alpha val="43137"/>
                    </a:srgbClr>
                  </a:outerShdw>
                </a:effectLst>
              </a:rPr>
              <a:t>cppTango</a:t>
            </a:r>
            <a:r>
              <a:rPr lang="en-US" b="1" dirty="0" smtClean="0">
                <a:effectLst>
                  <a:outerShdw blurRad="38100" dist="38100" dir="2700000" algn="tl">
                    <a:srgbClr val="000000">
                      <a:alpha val="43137"/>
                    </a:srgbClr>
                  </a:outerShdw>
                </a:effectLst>
              </a:rPr>
              <a:t> Dependencies: CORBA</a:t>
            </a:r>
            <a:endParaRPr lang="en-US" b="1" dirty="0">
              <a:effectLst>
                <a:outerShdw blurRad="38100" dist="38100" dir="2700000" algn="tl">
                  <a:srgbClr val="000000">
                    <a:alpha val="43137"/>
                  </a:srgbClr>
                </a:outerShdw>
              </a:effectLst>
            </a:endParaRPr>
          </a:p>
        </p:txBody>
      </p:sp>
      <p:sp>
        <p:nvSpPr>
          <p:cNvPr id="4" name="Date Placeholder 3">
            <a:extLst>
              <a:ext uri="{FF2B5EF4-FFF2-40B4-BE49-F238E27FC236}">
                <a16:creationId xmlns:a16="http://schemas.microsoft.com/office/drawing/2014/main" id="{0E499FD3-F5C2-4B0B-AB71-8DE1E2AAAF39}"/>
              </a:ext>
            </a:extLst>
          </p:cNvPr>
          <p:cNvSpPr>
            <a:spLocks noGrp="1"/>
          </p:cNvSpPr>
          <p:nvPr>
            <p:ph type="dt" sz="half" idx="10"/>
          </p:nvPr>
        </p:nvSpPr>
        <p:spPr/>
        <p:txBody>
          <a:bodyPr/>
          <a:lstStyle/>
          <a:p>
            <a:r>
              <a:rPr lang="en-US" smtClean="0"/>
              <a:t>03/11/2020</a:t>
            </a:r>
            <a:endParaRPr lang="en-GB"/>
          </a:p>
        </p:txBody>
      </p:sp>
      <p:sp>
        <p:nvSpPr>
          <p:cNvPr id="5" name="Footer Placeholder 4">
            <a:extLst>
              <a:ext uri="{FF2B5EF4-FFF2-40B4-BE49-F238E27FC236}">
                <a16:creationId xmlns:a16="http://schemas.microsoft.com/office/drawing/2014/main" id="{AFF2D69C-58B5-4CFE-92D8-9CDA73C03ED0}"/>
              </a:ext>
            </a:extLst>
          </p:cNvPr>
          <p:cNvSpPr>
            <a:spLocks noGrp="1"/>
          </p:cNvSpPr>
          <p:nvPr>
            <p:ph type="ftr" sz="quarter" idx="11"/>
          </p:nvPr>
        </p:nvSpPr>
        <p:spPr/>
        <p:txBody>
          <a:bodyPr/>
          <a:lstStyle/>
          <a:p>
            <a:r>
              <a:rPr lang="en-US" smtClean="0"/>
              <a:t>1st Tango Kernel Webinar - cppTango Overview</a:t>
            </a:r>
            <a:endParaRPr lang="en-GB" dirty="0"/>
          </a:p>
        </p:txBody>
      </p:sp>
      <p:sp>
        <p:nvSpPr>
          <p:cNvPr id="6" name="Slide Number Placeholder 5">
            <a:extLst>
              <a:ext uri="{FF2B5EF4-FFF2-40B4-BE49-F238E27FC236}">
                <a16:creationId xmlns:a16="http://schemas.microsoft.com/office/drawing/2014/main" id="{22CAED9A-B949-4F15-B7E6-96F64ECB3F46}"/>
              </a:ext>
            </a:extLst>
          </p:cNvPr>
          <p:cNvSpPr>
            <a:spLocks noGrp="1"/>
          </p:cNvSpPr>
          <p:nvPr>
            <p:ph type="sldNum" sz="quarter" idx="12"/>
          </p:nvPr>
        </p:nvSpPr>
        <p:spPr/>
        <p:txBody>
          <a:bodyPr/>
          <a:lstStyle/>
          <a:p>
            <a:fld id="{4113935B-C326-492F-A1FE-EEA04E964E75}" type="slidenum">
              <a:rPr lang="en-GB" smtClean="0"/>
              <a:pPr/>
              <a:t>22</a:t>
            </a:fld>
            <a:endParaRPr lang="en-GB" dirty="0"/>
          </a:p>
        </p:txBody>
      </p:sp>
      <p:sp>
        <p:nvSpPr>
          <p:cNvPr id="8" name="TextBox 7"/>
          <p:cNvSpPr txBox="1"/>
          <p:nvPr/>
        </p:nvSpPr>
        <p:spPr>
          <a:xfrm>
            <a:off x="475092" y="1700808"/>
            <a:ext cx="7913331" cy="1200329"/>
          </a:xfrm>
          <a:prstGeom prst="rect">
            <a:avLst/>
          </a:prstGeom>
          <a:noFill/>
        </p:spPr>
        <p:txBody>
          <a:bodyPr wrap="square" rtlCol="0">
            <a:spAutoFit/>
          </a:bodyPr>
          <a:lstStyle/>
          <a:p>
            <a:r>
              <a:rPr lang="en-US" sz="2400" dirty="0" smtClean="0"/>
              <a:t>CORBA explained simply:</a:t>
            </a:r>
          </a:p>
          <a:p>
            <a:r>
              <a:rPr lang="en-US" sz="2400" dirty="0">
                <a:hlinkClick r:id="rId3"/>
              </a:rPr>
              <a:t>http://</a:t>
            </a:r>
            <a:r>
              <a:rPr lang="en-US" sz="2400" dirty="0" smtClean="0">
                <a:hlinkClick r:id="rId3"/>
              </a:rPr>
              <a:t>www.ciaranmchale.com/corba-explained-simply</a:t>
            </a:r>
            <a:endParaRPr lang="en-US" sz="2400" dirty="0" smtClean="0"/>
          </a:p>
          <a:p>
            <a:endParaRPr lang="en-GB" sz="2400" dirty="0"/>
          </a:p>
        </p:txBody>
      </p:sp>
    </p:spTree>
    <p:extLst>
      <p:ext uri="{BB962C8B-B14F-4D97-AF65-F5344CB8AC3E}">
        <p14:creationId xmlns:p14="http://schemas.microsoft.com/office/powerpoint/2010/main" val="2929678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2424-11C1-4C86-804F-1E18ABD272F3}"/>
              </a:ext>
            </a:extLst>
          </p:cNvPr>
          <p:cNvSpPr>
            <a:spLocks noGrp="1"/>
          </p:cNvSpPr>
          <p:nvPr>
            <p:ph type="title"/>
          </p:nvPr>
        </p:nvSpPr>
        <p:spPr>
          <a:xfrm>
            <a:off x="457200" y="0"/>
            <a:ext cx="8229600" cy="1143000"/>
          </a:xfrm>
        </p:spPr>
        <p:txBody>
          <a:bodyPr>
            <a:normAutofit/>
          </a:bodyPr>
          <a:lstStyle/>
          <a:p>
            <a:r>
              <a:rPr lang="en-US" b="1" dirty="0" smtClean="0">
                <a:effectLst>
                  <a:outerShdw blurRad="38100" dist="38100" dir="2700000" algn="tl">
                    <a:srgbClr val="000000">
                      <a:alpha val="43137"/>
                    </a:srgbClr>
                  </a:outerShdw>
                </a:effectLst>
              </a:rPr>
              <a:t>How to compile </a:t>
            </a:r>
            <a:r>
              <a:rPr lang="en-US" b="1" dirty="0" err="1" smtClean="0">
                <a:effectLst>
                  <a:outerShdw blurRad="38100" dist="38100" dir="2700000" algn="tl">
                    <a:srgbClr val="000000">
                      <a:alpha val="43137"/>
                    </a:srgbClr>
                  </a:outerShdw>
                </a:effectLst>
              </a:rPr>
              <a:t>cppTango</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4" name="Date Placeholder 3">
            <a:extLst>
              <a:ext uri="{FF2B5EF4-FFF2-40B4-BE49-F238E27FC236}">
                <a16:creationId xmlns:a16="http://schemas.microsoft.com/office/drawing/2014/main" id="{0E499FD3-F5C2-4B0B-AB71-8DE1E2AAAF39}"/>
              </a:ext>
            </a:extLst>
          </p:cNvPr>
          <p:cNvSpPr>
            <a:spLocks noGrp="1"/>
          </p:cNvSpPr>
          <p:nvPr>
            <p:ph type="dt" sz="half" idx="10"/>
          </p:nvPr>
        </p:nvSpPr>
        <p:spPr/>
        <p:txBody>
          <a:bodyPr/>
          <a:lstStyle/>
          <a:p>
            <a:r>
              <a:rPr lang="en-US" smtClean="0"/>
              <a:t>03/11/2020</a:t>
            </a:r>
            <a:endParaRPr lang="en-GB"/>
          </a:p>
        </p:txBody>
      </p:sp>
      <p:sp>
        <p:nvSpPr>
          <p:cNvPr id="5" name="Footer Placeholder 4">
            <a:extLst>
              <a:ext uri="{FF2B5EF4-FFF2-40B4-BE49-F238E27FC236}">
                <a16:creationId xmlns:a16="http://schemas.microsoft.com/office/drawing/2014/main" id="{AFF2D69C-58B5-4CFE-92D8-9CDA73C03ED0}"/>
              </a:ext>
            </a:extLst>
          </p:cNvPr>
          <p:cNvSpPr>
            <a:spLocks noGrp="1"/>
          </p:cNvSpPr>
          <p:nvPr>
            <p:ph type="ftr" sz="quarter" idx="11"/>
          </p:nvPr>
        </p:nvSpPr>
        <p:spPr/>
        <p:txBody>
          <a:bodyPr/>
          <a:lstStyle/>
          <a:p>
            <a:r>
              <a:rPr lang="en-US" smtClean="0"/>
              <a:t>1st Tango Kernel Webinar - cppTango Overview</a:t>
            </a:r>
            <a:endParaRPr lang="en-GB" dirty="0"/>
          </a:p>
        </p:txBody>
      </p:sp>
      <p:sp>
        <p:nvSpPr>
          <p:cNvPr id="6" name="Slide Number Placeholder 5">
            <a:extLst>
              <a:ext uri="{FF2B5EF4-FFF2-40B4-BE49-F238E27FC236}">
                <a16:creationId xmlns:a16="http://schemas.microsoft.com/office/drawing/2014/main" id="{22CAED9A-B949-4F15-B7E6-96F64ECB3F46}"/>
              </a:ext>
            </a:extLst>
          </p:cNvPr>
          <p:cNvSpPr>
            <a:spLocks noGrp="1"/>
          </p:cNvSpPr>
          <p:nvPr>
            <p:ph type="sldNum" sz="quarter" idx="12"/>
          </p:nvPr>
        </p:nvSpPr>
        <p:spPr/>
        <p:txBody>
          <a:bodyPr/>
          <a:lstStyle/>
          <a:p>
            <a:fld id="{4113935B-C326-492F-A1FE-EEA04E964E75}" type="slidenum">
              <a:rPr lang="en-GB" smtClean="0"/>
              <a:pPr/>
              <a:t>23</a:t>
            </a:fld>
            <a:endParaRPr lang="en-GB" dirty="0"/>
          </a:p>
        </p:txBody>
      </p:sp>
      <p:sp>
        <p:nvSpPr>
          <p:cNvPr id="3" name="TextBox 2"/>
          <p:cNvSpPr txBox="1"/>
          <p:nvPr/>
        </p:nvSpPr>
        <p:spPr>
          <a:xfrm>
            <a:off x="1241884" y="879103"/>
            <a:ext cx="6660232"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Thomas Braun – </a:t>
            </a:r>
            <a:r>
              <a:rPr lang="en-US" sz="2400" b="1" dirty="0" smtClean="0">
                <a:ln w="0"/>
                <a:solidFill>
                  <a:schemeClr val="tx2">
                    <a:lumMod val="60000"/>
                    <a:lumOff val="40000"/>
                  </a:schemeClr>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byte physics</a:t>
            </a:r>
            <a:endParaRPr lang="en-GB" sz="2400" dirty="0">
              <a:latin typeface="Arial" panose="020B0604020202020204" pitchFamily="34" charset="0"/>
              <a:cs typeface="Arial" panose="020B0604020202020204" pitchFamily="34" charset="0"/>
            </a:endParaRPr>
          </a:p>
        </p:txBody>
      </p:sp>
      <p:sp>
        <p:nvSpPr>
          <p:cNvPr id="7" name="Rectangle 6"/>
          <p:cNvSpPr/>
          <p:nvPr/>
        </p:nvSpPr>
        <p:spPr>
          <a:xfrm>
            <a:off x="6043093" y="5970766"/>
            <a:ext cx="3126240" cy="338554"/>
          </a:xfrm>
          <a:prstGeom prst="rect">
            <a:avLst/>
          </a:prstGeom>
        </p:spPr>
        <p:txBody>
          <a:bodyPr wrap="none">
            <a:spAutoFit/>
          </a:bodyPr>
          <a:lstStyle/>
          <a:p>
            <a:r>
              <a:rPr lang="en-US" sz="1600" dirty="0"/>
              <a:t>Photo by </a:t>
            </a:r>
            <a:r>
              <a:rPr lang="en-US" sz="1600" dirty="0" err="1">
                <a:hlinkClick r:id="rId3"/>
              </a:rPr>
              <a:t>Rohit</a:t>
            </a:r>
            <a:r>
              <a:rPr lang="en-US" sz="1600" dirty="0">
                <a:hlinkClick r:id="rId3"/>
              </a:rPr>
              <a:t> Farmer</a:t>
            </a:r>
            <a:r>
              <a:rPr lang="en-US" sz="1600" dirty="0"/>
              <a:t> on </a:t>
            </a:r>
            <a:r>
              <a:rPr lang="en-US" sz="1600" dirty="0" err="1">
                <a:hlinkClick r:id="rId4"/>
              </a:rPr>
              <a:t>Unsplash</a:t>
            </a:r>
            <a:endParaRPr lang="en-GB" sz="16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3716" y="1460037"/>
            <a:ext cx="6636568" cy="4412611"/>
          </a:xfrm>
          <a:prstGeom prst="rect">
            <a:avLst/>
          </a:prstGeom>
        </p:spPr>
      </p:pic>
    </p:spTree>
    <p:extLst>
      <p:ext uri="{BB962C8B-B14F-4D97-AF65-F5344CB8AC3E}">
        <p14:creationId xmlns:p14="http://schemas.microsoft.com/office/powerpoint/2010/main" val="739134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72379" y="3116519"/>
            <a:ext cx="7772400" cy="542884"/>
          </a:xfrm>
        </p:spPr>
        <p:txBody>
          <a:bodyPr>
            <a:normAutofit fontScale="90000"/>
          </a:bodyPr>
          <a:lstStyle/>
          <a:p>
            <a:r>
              <a:rPr lang="en-US" dirty="0" smtClean="0">
                <a:effectLst>
                  <a:outerShdw blurRad="38100" dist="38100" dir="2700000" algn="tl">
                    <a:srgbClr val="000000">
                      <a:alpha val="43137"/>
                    </a:srgbClr>
                  </a:outerShdw>
                </a:effectLst>
              </a:rPr>
              <a:t>Thank you!</a:t>
            </a:r>
            <a:endParaRPr lang="en-GB" dirty="0">
              <a:effectLst>
                <a:outerShdw blurRad="38100" dist="38100" dir="2700000" algn="tl">
                  <a:srgbClr val="000000">
                    <a:alpha val="43137"/>
                  </a:srgbClr>
                </a:outerShdw>
              </a:effectLst>
            </a:endParaRPr>
          </a:p>
        </p:txBody>
      </p:sp>
      <p:sp>
        <p:nvSpPr>
          <p:cNvPr id="8" name="Subtitle 7"/>
          <p:cNvSpPr>
            <a:spLocks noGrp="1"/>
          </p:cNvSpPr>
          <p:nvPr>
            <p:ph type="subTitle" idx="1"/>
          </p:nvPr>
        </p:nvSpPr>
        <p:spPr>
          <a:xfrm>
            <a:off x="1223219" y="3692776"/>
            <a:ext cx="6400800" cy="720080"/>
          </a:xfrm>
        </p:spPr>
        <p:txBody>
          <a:bodyPr/>
          <a:lstStyle/>
          <a:p>
            <a:r>
              <a:rPr lang="en-US" dirty="0" smtClean="0">
                <a:solidFill>
                  <a:srgbClr val="92D050"/>
                </a:solidFill>
                <a:effectLst>
                  <a:outerShdw blurRad="38100" dist="38100" dir="2700000" algn="tl">
                    <a:srgbClr val="000000">
                      <a:alpha val="43137"/>
                    </a:srgbClr>
                  </a:outerShdw>
                </a:effectLst>
              </a:rPr>
              <a:t>Any </a:t>
            </a:r>
            <a:r>
              <a:rPr lang="en-US" sz="3600" dirty="0" smtClean="0">
                <a:solidFill>
                  <a:srgbClr val="92D050"/>
                </a:solidFill>
                <a:effectLst>
                  <a:outerShdw blurRad="38100" dist="38100" dir="2700000" algn="tl">
                    <a:srgbClr val="000000">
                      <a:alpha val="43137"/>
                    </a:srgbClr>
                  </a:outerShdw>
                </a:effectLst>
              </a:rPr>
              <a:t>questions</a:t>
            </a:r>
            <a:r>
              <a:rPr lang="en-US" dirty="0" smtClean="0">
                <a:solidFill>
                  <a:srgbClr val="92D050"/>
                </a:solidFill>
                <a:effectLst>
                  <a:outerShdw blurRad="38100" dist="38100" dir="2700000" algn="tl">
                    <a:srgbClr val="000000">
                      <a:alpha val="43137"/>
                    </a:srgbClr>
                  </a:outerShdw>
                </a:effectLst>
              </a:rPr>
              <a:t>?</a:t>
            </a:r>
          </a:p>
          <a:p>
            <a:endParaRPr lang="en-US" dirty="0"/>
          </a:p>
          <a:p>
            <a:endParaRPr lang="en-GB" dirty="0"/>
          </a:p>
        </p:txBody>
      </p:sp>
      <p:sp>
        <p:nvSpPr>
          <p:cNvPr id="3" name="TextBox 2"/>
          <p:cNvSpPr txBox="1"/>
          <p:nvPr/>
        </p:nvSpPr>
        <p:spPr>
          <a:xfrm>
            <a:off x="537419" y="5900769"/>
            <a:ext cx="7272808" cy="369332"/>
          </a:xfrm>
          <a:prstGeom prst="rect">
            <a:avLst/>
          </a:prstGeom>
          <a:noFill/>
        </p:spPr>
        <p:txBody>
          <a:bodyPr wrap="square" rtlCol="0">
            <a:spAutoFit/>
          </a:bodyPr>
          <a:lstStyle/>
          <a:p>
            <a:r>
              <a:rPr lang="en-US" dirty="0" smtClean="0">
                <a:hlinkClick r:id="rId2"/>
              </a:rPr>
              <a:t>https://www.github.com/tango-controls/cppTango/issues</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4775"/>
            <a:ext cx="5562600" cy="1143000"/>
          </a:xfrm>
        </p:spPr>
        <p:txBody>
          <a:bodyPr/>
          <a:lstStyle/>
          <a:p>
            <a:r>
              <a:rPr lang="en-US" b="1" dirty="0" smtClean="0">
                <a:effectLst>
                  <a:outerShdw blurRad="38100" dist="38100" dir="2700000" algn="tl">
                    <a:srgbClr val="000000">
                      <a:alpha val="43137"/>
                    </a:srgbClr>
                  </a:outerShdw>
                </a:effectLst>
              </a:rPr>
              <a:t>Introduction</a:t>
            </a:r>
            <a:endParaRPr lang="en-GB" b="1"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457200" y="1516990"/>
            <a:ext cx="7704856" cy="4525963"/>
          </a:xfrm>
        </p:spPr>
        <p:txBody>
          <a:bodyPr>
            <a:normAutofit lnSpcReduction="10000"/>
          </a:bodyPr>
          <a:lstStyle/>
          <a:p>
            <a:pPr marL="0" indent="0">
              <a:buNone/>
            </a:pPr>
            <a:r>
              <a:rPr lang="en-US" b="1" dirty="0" smtClean="0"/>
              <a:t>Goals:</a:t>
            </a:r>
          </a:p>
          <a:p>
            <a:pPr marL="0" indent="0">
              <a:buNone/>
            </a:pPr>
            <a:endParaRPr lang="en-US" b="1" dirty="0" smtClean="0"/>
          </a:p>
          <a:p>
            <a:pPr>
              <a:buFont typeface="Wingdings" panose="05000000000000000000" pitchFamily="2" charset="2"/>
              <a:buChar char="ü"/>
            </a:pPr>
            <a:r>
              <a:rPr lang="en-US" dirty="0" smtClean="0"/>
              <a:t>Share knowledge on Tango Kernel</a:t>
            </a:r>
          </a:p>
          <a:p>
            <a:pPr>
              <a:buFont typeface="Wingdings" panose="05000000000000000000" pitchFamily="2" charset="2"/>
              <a:buChar char="ü"/>
            </a:pPr>
            <a:r>
              <a:rPr lang="en-US" dirty="0" smtClean="0"/>
              <a:t>… before the Tango Creators retire or get affected by Alzheimer or MIB</a:t>
            </a:r>
            <a:endParaRPr lang="en-US" dirty="0"/>
          </a:p>
          <a:p>
            <a:pPr>
              <a:buFont typeface="Wingdings" panose="05000000000000000000" pitchFamily="2" charset="2"/>
              <a:buChar char="ü"/>
            </a:pPr>
            <a:r>
              <a:rPr lang="en-US" dirty="0" smtClean="0"/>
              <a:t>Encourage contributions to Tango Kernel</a:t>
            </a:r>
          </a:p>
          <a:p>
            <a:pPr>
              <a:buFont typeface="Wingdings" panose="05000000000000000000" pitchFamily="2" charset="2"/>
              <a:buChar char="ü"/>
            </a:pPr>
            <a:r>
              <a:rPr lang="en-US" dirty="0" smtClean="0"/>
              <a:t>~ 1 webinar per month</a:t>
            </a:r>
          </a:p>
          <a:p>
            <a:pPr>
              <a:buFont typeface="Wingdings" panose="05000000000000000000" pitchFamily="2" charset="2"/>
              <a:buChar char="ü"/>
            </a:pPr>
            <a:r>
              <a:rPr lang="en-US" dirty="0" smtClean="0"/>
              <a:t>Questions/Answers session at the end</a:t>
            </a:r>
            <a:endParaRPr lang="en-US" dirty="0"/>
          </a:p>
        </p:txBody>
      </p:sp>
      <p:sp>
        <p:nvSpPr>
          <p:cNvPr id="8" name="Date Placeholder 7"/>
          <p:cNvSpPr>
            <a:spLocks noGrp="1"/>
          </p:cNvSpPr>
          <p:nvPr>
            <p:ph type="dt" sz="half" idx="10"/>
          </p:nvPr>
        </p:nvSpPr>
        <p:spPr/>
        <p:txBody>
          <a:bodyPr/>
          <a:lstStyle/>
          <a:p>
            <a:r>
              <a:rPr lang="en-US" dirty="0" smtClean="0"/>
              <a:t>03/11/2020</a:t>
            </a:r>
            <a:endParaRPr lang="en-GB" dirty="0"/>
          </a:p>
        </p:txBody>
      </p:sp>
      <p:sp>
        <p:nvSpPr>
          <p:cNvPr id="9" name="Slide Number Placeholder 8"/>
          <p:cNvSpPr>
            <a:spLocks noGrp="1"/>
          </p:cNvSpPr>
          <p:nvPr>
            <p:ph type="sldNum" sz="quarter" idx="12"/>
          </p:nvPr>
        </p:nvSpPr>
        <p:spPr/>
        <p:txBody>
          <a:bodyPr/>
          <a:lstStyle/>
          <a:p>
            <a:fld id="{4113935B-C326-492F-A1FE-EEA04E964E75}" type="slidenum">
              <a:rPr lang="en-GB" smtClean="0"/>
              <a:pPr/>
              <a:t>3</a:t>
            </a:fld>
            <a:endParaRPr lang="en-GB" dirty="0"/>
          </a:p>
        </p:txBody>
      </p:sp>
      <p:sp>
        <p:nvSpPr>
          <p:cNvPr id="10" name="Footer Placeholder 9"/>
          <p:cNvSpPr>
            <a:spLocks noGrp="1"/>
          </p:cNvSpPr>
          <p:nvPr>
            <p:ph type="ftr" sz="quarter" idx="11"/>
          </p:nvPr>
        </p:nvSpPr>
        <p:spPr/>
        <p:txBody>
          <a:bodyPr/>
          <a:lstStyle/>
          <a:p>
            <a:r>
              <a:rPr lang="en-US" smtClean="0"/>
              <a:t>1st Tango Kernel Webinar - cppTango Overview</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76349"/>
            <a:ext cx="3408759" cy="2562977"/>
          </a:xfrm>
          <a:prstGeom prst="rect">
            <a:avLst/>
          </a:prstGeom>
        </p:spPr>
      </p:pic>
      <p:sp>
        <p:nvSpPr>
          <p:cNvPr id="3" name="Rectangle 2"/>
          <p:cNvSpPr/>
          <p:nvPr/>
        </p:nvSpPr>
        <p:spPr>
          <a:xfrm>
            <a:off x="7407797" y="2657525"/>
            <a:ext cx="1581074" cy="276999"/>
          </a:xfrm>
          <a:prstGeom prst="rect">
            <a:avLst/>
          </a:prstGeom>
        </p:spPr>
        <p:txBody>
          <a:bodyPr wrap="none">
            <a:spAutoFit/>
          </a:bodyPr>
          <a:lstStyle/>
          <a:p>
            <a:r>
              <a:rPr lang="en-GB" sz="1200" dirty="0"/>
              <a:t>http://gph.is/28RgAAs</a:t>
            </a:r>
          </a:p>
        </p:txBody>
      </p:sp>
    </p:spTree>
    <p:extLst>
      <p:ext uri="{BB962C8B-B14F-4D97-AF65-F5344CB8AC3E}">
        <p14:creationId xmlns:p14="http://schemas.microsoft.com/office/powerpoint/2010/main" val="228495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8640"/>
            <a:ext cx="8229600" cy="1143000"/>
          </a:xfrm>
        </p:spPr>
        <p:txBody>
          <a:bodyPr/>
          <a:lstStyle/>
          <a:p>
            <a:r>
              <a:rPr lang="en-US" b="1" dirty="0" err="1" smtClean="0">
                <a:effectLst>
                  <a:outerShdw blurRad="38100" dist="38100" dir="2700000" algn="tl">
                    <a:srgbClr val="000000">
                      <a:alpha val="43137"/>
                    </a:srgbClr>
                  </a:outerShdw>
                </a:effectLst>
              </a:rPr>
              <a:t>cppTango</a:t>
            </a:r>
            <a:r>
              <a:rPr lang="en-US" b="1" dirty="0" smtClean="0">
                <a:effectLst>
                  <a:outerShdw blurRad="38100" dist="38100" dir="2700000" algn="tl">
                    <a:srgbClr val="000000">
                      <a:alpha val="43137"/>
                    </a:srgbClr>
                  </a:outerShdw>
                </a:effectLst>
              </a:rPr>
              <a:t> Repository Overview</a:t>
            </a:r>
            <a:endParaRPr lang="en-GB" b="1" dirty="0">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827584" y="1562031"/>
            <a:ext cx="7704856" cy="4525963"/>
          </a:xfrm>
        </p:spPr>
        <p:txBody>
          <a:bodyPr>
            <a:normAutofit/>
          </a:bodyPr>
          <a:lstStyle/>
          <a:p>
            <a:pPr marL="0" indent="0">
              <a:buNone/>
            </a:pPr>
            <a:r>
              <a:rPr lang="en-US" dirty="0">
                <a:hlinkClick r:id="rId2"/>
              </a:rPr>
              <a:t>https://github.com/tango-controls/cppTango</a:t>
            </a:r>
            <a:endParaRPr lang="en-US" dirty="0" smtClean="0"/>
          </a:p>
        </p:txBody>
      </p:sp>
      <p:sp>
        <p:nvSpPr>
          <p:cNvPr id="8" name="Date Placeholder 7"/>
          <p:cNvSpPr>
            <a:spLocks noGrp="1"/>
          </p:cNvSpPr>
          <p:nvPr>
            <p:ph type="dt" sz="half" idx="10"/>
          </p:nvPr>
        </p:nvSpPr>
        <p:spPr/>
        <p:txBody>
          <a:bodyPr/>
          <a:lstStyle/>
          <a:p>
            <a:r>
              <a:rPr lang="en-US" dirty="0" smtClean="0"/>
              <a:t>03/11/2020</a:t>
            </a:r>
            <a:endParaRPr lang="en-GB" dirty="0"/>
          </a:p>
        </p:txBody>
      </p:sp>
      <p:sp>
        <p:nvSpPr>
          <p:cNvPr id="9" name="Slide Number Placeholder 8"/>
          <p:cNvSpPr>
            <a:spLocks noGrp="1"/>
          </p:cNvSpPr>
          <p:nvPr>
            <p:ph type="sldNum" sz="quarter" idx="12"/>
          </p:nvPr>
        </p:nvSpPr>
        <p:spPr/>
        <p:txBody>
          <a:bodyPr/>
          <a:lstStyle/>
          <a:p>
            <a:fld id="{4113935B-C326-492F-A1FE-EEA04E964E75}" type="slidenum">
              <a:rPr lang="en-GB" smtClean="0"/>
              <a:pPr/>
              <a:t>4</a:t>
            </a:fld>
            <a:endParaRPr lang="en-GB" dirty="0"/>
          </a:p>
        </p:txBody>
      </p:sp>
      <p:sp>
        <p:nvSpPr>
          <p:cNvPr id="10" name="Footer Placeholder 9"/>
          <p:cNvSpPr>
            <a:spLocks noGrp="1"/>
          </p:cNvSpPr>
          <p:nvPr>
            <p:ph type="ftr" sz="quarter" idx="11"/>
          </p:nvPr>
        </p:nvSpPr>
        <p:spPr/>
        <p:txBody>
          <a:bodyPr/>
          <a:lstStyle/>
          <a:p>
            <a:r>
              <a:rPr lang="en-US" smtClean="0"/>
              <a:t>1st Tango Kernel Webinar - cppTango Overview</a:t>
            </a:r>
            <a:endParaRPr lang="en-GB" dirty="0"/>
          </a:p>
        </p:txBody>
      </p:sp>
    </p:spTree>
    <p:extLst>
      <p:ext uri="{BB962C8B-B14F-4D97-AF65-F5344CB8AC3E}">
        <p14:creationId xmlns:p14="http://schemas.microsoft.com/office/powerpoint/2010/main" val="884013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03" y="-62032"/>
            <a:ext cx="8229600" cy="1143000"/>
          </a:xfrm>
        </p:spPr>
        <p:txBody>
          <a:bodyPr>
            <a:normAutofit/>
          </a:bodyPr>
          <a:lstStyle/>
          <a:p>
            <a:r>
              <a:rPr lang="en-US" b="1" dirty="0" smtClean="0">
                <a:effectLst>
                  <a:outerShdw blurRad="38100" dist="38100" dir="2700000" algn="tl">
                    <a:srgbClr val="000000">
                      <a:alpha val="43137"/>
                    </a:srgbClr>
                  </a:outerShdw>
                </a:effectLst>
              </a:rPr>
              <a:t>Development branches</a:t>
            </a:r>
            <a:endParaRPr lang="en-GB" b="1"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83990598"/>
              </p:ext>
            </p:extLst>
          </p:nvPr>
        </p:nvGraphicFramePr>
        <p:xfrm>
          <a:off x="470790" y="836712"/>
          <a:ext cx="8229600" cy="52222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420404080"/>
                    </a:ext>
                  </a:extLst>
                </a:gridCol>
                <a:gridCol w="4114800">
                  <a:extLst>
                    <a:ext uri="{9D8B030D-6E8A-4147-A177-3AD203B41FA5}">
                      <a16:colId xmlns:a16="http://schemas.microsoft.com/office/drawing/2014/main" val="2686018430"/>
                    </a:ext>
                  </a:extLst>
                </a:gridCol>
              </a:tblGrid>
              <a:tr h="370840">
                <a:tc>
                  <a:txBody>
                    <a:bodyPr/>
                    <a:lstStyle/>
                    <a:p>
                      <a:pPr algn="ctr"/>
                      <a:r>
                        <a:rPr lang="en-US" dirty="0" smtClean="0"/>
                        <a:t>tango-9-lts</a:t>
                      </a:r>
                      <a:endParaRPr lang="en-GB" dirty="0"/>
                    </a:p>
                  </a:txBody>
                  <a:tcPr/>
                </a:tc>
                <a:tc>
                  <a:txBody>
                    <a:bodyPr/>
                    <a:lstStyle/>
                    <a:p>
                      <a:pPr algn="ctr"/>
                      <a:r>
                        <a:rPr lang="en-US" dirty="0" smtClean="0"/>
                        <a:t>9.3-backports</a:t>
                      </a:r>
                      <a:endParaRPr lang="en-GB" dirty="0"/>
                    </a:p>
                  </a:txBody>
                  <a:tcPr/>
                </a:tc>
                <a:extLst>
                  <a:ext uri="{0D108BD9-81ED-4DB2-BD59-A6C34878D82A}">
                    <a16:rowId xmlns:a16="http://schemas.microsoft.com/office/drawing/2014/main" val="1353267369"/>
                  </a:ext>
                </a:extLst>
              </a:tr>
              <a:tr h="370840">
                <a:tc>
                  <a:txBody>
                    <a:bodyPr/>
                    <a:lstStyle/>
                    <a:p>
                      <a:pPr algn="ctr"/>
                      <a:r>
                        <a:rPr lang="en-US" dirty="0" smtClean="0"/>
                        <a:t>Future</a:t>
                      </a:r>
                      <a:r>
                        <a:rPr lang="en-US" baseline="0" dirty="0" smtClean="0"/>
                        <a:t> </a:t>
                      </a:r>
                      <a:r>
                        <a:rPr lang="en-US" baseline="0" dirty="0" err="1" smtClean="0"/>
                        <a:t>cppTango</a:t>
                      </a:r>
                      <a:r>
                        <a:rPr lang="en-US" baseline="0" dirty="0" smtClean="0"/>
                        <a:t> 9.4</a:t>
                      </a:r>
                      <a:endParaRPr lang="en-GB" dirty="0"/>
                    </a:p>
                  </a:txBody>
                  <a:tcPr/>
                </a:tc>
                <a:tc>
                  <a:txBody>
                    <a:bodyPr/>
                    <a:lstStyle/>
                    <a:p>
                      <a:pPr algn="ctr"/>
                      <a:r>
                        <a:rPr lang="en-US" dirty="0" smtClean="0"/>
                        <a:t>(9.3.x development branch)</a:t>
                      </a:r>
                      <a:endParaRPr lang="en-GB" dirty="0"/>
                    </a:p>
                  </a:txBody>
                  <a:tcPr/>
                </a:tc>
                <a:extLst>
                  <a:ext uri="{0D108BD9-81ED-4DB2-BD59-A6C34878D82A}">
                    <a16:rowId xmlns:a16="http://schemas.microsoft.com/office/drawing/2014/main" val="1309457425"/>
                  </a:ext>
                </a:extLst>
              </a:tr>
              <a:tr h="370840">
                <a:tc>
                  <a:txBody>
                    <a:bodyPr/>
                    <a:lstStyle/>
                    <a:p>
                      <a:pPr algn="ctr"/>
                      <a:r>
                        <a:rPr lang="en-US" dirty="0" smtClean="0"/>
                        <a:t>Requires C++14</a:t>
                      </a:r>
                      <a:r>
                        <a:rPr lang="en-US" baseline="0" dirty="0" smtClean="0"/>
                        <a:t> at least</a:t>
                      </a:r>
                      <a:endParaRPr lang="en-GB" dirty="0"/>
                    </a:p>
                  </a:txBody>
                  <a:tcPr/>
                </a:tc>
                <a:tc>
                  <a:txBody>
                    <a:bodyPr/>
                    <a:lstStyle/>
                    <a:p>
                      <a:pPr algn="ctr"/>
                      <a:r>
                        <a:rPr lang="en-US" dirty="0" smtClean="0"/>
                        <a:t>Does not require C++11 (Can be compiled on old</a:t>
                      </a:r>
                      <a:r>
                        <a:rPr lang="en-US" baseline="0" dirty="0" smtClean="0"/>
                        <a:t> compilers but might need a more recent </a:t>
                      </a:r>
                      <a:r>
                        <a:rPr lang="en-US" baseline="0" dirty="0" err="1" smtClean="0"/>
                        <a:t>CMake</a:t>
                      </a:r>
                      <a:r>
                        <a:rPr lang="en-US" baseline="0" dirty="0" smtClean="0"/>
                        <a:t> version)</a:t>
                      </a:r>
                      <a:endParaRPr lang="en-GB" dirty="0"/>
                    </a:p>
                  </a:txBody>
                  <a:tcPr/>
                </a:tc>
                <a:extLst>
                  <a:ext uri="{0D108BD9-81ED-4DB2-BD59-A6C34878D82A}">
                    <a16:rowId xmlns:a16="http://schemas.microsoft.com/office/drawing/2014/main" val="1901791314"/>
                  </a:ext>
                </a:extLst>
              </a:tr>
              <a:tr h="370840">
                <a:tc>
                  <a:txBody>
                    <a:bodyPr/>
                    <a:lstStyle/>
                    <a:p>
                      <a:pPr algn="ctr"/>
                      <a:r>
                        <a:rPr lang="en-US" dirty="0" smtClean="0"/>
                        <a:t>Not</a:t>
                      </a:r>
                      <a:r>
                        <a:rPr lang="en-US" baseline="0" dirty="0" smtClean="0"/>
                        <a:t> binary compatible with </a:t>
                      </a:r>
                    </a:p>
                    <a:p>
                      <a:pPr algn="ctr"/>
                      <a:r>
                        <a:rPr lang="en-US" baseline="0" dirty="0" err="1" smtClean="0"/>
                        <a:t>cppTango</a:t>
                      </a:r>
                      <a:r>
                        <a:rPr lang="en-US" baseline="0" dirty="0" smtClean="0"/>
                        <a:t> 9.3.x</a:t>
                      </a:r>
                      <a:endParaRPr lang="en-GB" dirty="0"/>
                    </a:p>
                  </a:txBody>
                  <a:tcPr/>
                </a:tc>
                <a:tc>
                  <a:txBody>
                    <a:bodyPr/>
                    <a:lstStyle/>
                    <a:p>
                      <a:pPr algn="ctr"/>
                      <a:r>
                        <a:rPr lang="en-US" dirty="0" smtClean="0"/>
                        <a:t>Binary compatible with </a:t>
                      </a:r>
                      <a:r>
                        <a:rPr lang="en-US" dirty="0" err="1" smtClean="0"/>
                        <a:t>cppTango</a:t>
                      </a:r>
                      <a:r>
                        <a:rPr lang="en-US" dirty="0" smtClean="0"/>
                        <a:t> 9.3.x</a:t>
                      </a:r>
                      <a:endParaRPr lang="en-GB" dirty="0"/>
                    </a:p>
                  </a:txBody>
                  <a:tcPr/>
                </a:tc>
                <a:extLst>
                  <a:ext uri="{0D108BD9-81ED-4DB2-BD59-A6C34878D82A}">
                    <a16:rowId xmlns:a16="http://schemas.microsoft.com/office/drawing/2014/main" val="832067407"/>
                  </a:ext>
                </a:extLst>
              </a:tr>
              <a:tr h="370840">
                <a:tc>
                  <a:txBody>
                    <a:bodyPr/>
                    <a:lstStyle/>
                    <a:p>
                      <a:pPr algn="l"/>
                      <a:r>
                        <a:rPr lang="en-US" dirty="0" smtClean="0"/>
                        <a:t>Travis</a:t>
                      </a:r>
                      <a:r>
                        <a:rPr lang="en-US" baseline="0" dirty="0" smtClean="0"/>
                        <a:t> CI:</a:t>
                      </a:r>
                    </a:p>
                    <a:p>
                      <a:pPr marL="285750" indent="-285750" algn="l">
                        <a:buFont typeface="Arial" panose="020B0604020202020204" pitchFamily="34" charset="0"/>
                        <a:buChar char="•"/>
                      </a:pPr>
                      <a:r>
                        <a:rPr lang="en-US" baseline="0" dirty="0" smtClean="0"/>
                        <a:t>Latest LLVM (11.0)</a:t>
                      </a:r>
                    </a:p>
                    <a:p>
                      <a:pPr marL="285750" indent="-285750" algn="l">
                        <a:buFont typeface="Arial" panose="020B0604020202020204" pitchFamily="34" charset="0"/>
                        <a:buChar char="•"/>
                      </a:pPr>
                      <a:r>
                        <a:rPr lang="en-US" baseline="0" dirty="0" smtClean="0"/>
                        <a:t>Latest GCC (10.2.0)</a:t>
                      </a:r>
                    </a:p>
                    <a:p>
                      <a:pPr marL="285750" indent="-285750" algn="l">
                        <a:buFont typeface="Arial" panose="020B0604020202020204" pitchFamily="34" charset="0"/>
                        <a:buChar char="•"/>
                      </a:pPr>
                      <a:r>
                        <a:rPr lang="en-US" baseline="0" dirty="0" smtClean="0"/>
                        <a:t>Ubuntu 20.04</a:t>
                      </a:r>
                    </a:p>
                    <a:p>
                      <a:pPr marL="285750" indent="-285750" algn="l">
                        <a:buFont typeface="Arial" panose="020B0604020202020204" pitchFamily="34" charset="0"/>
                        <a:buChar char="•"/>
                      </a:pPr>
                      <a:r>
                        <a:rPr lang="en-US" baseline="0" dirty="0" err="1" smtClean="0"/>
                        <a:t>Debian</a:t>
                      </a:r>
                      <a:r>
                        <a:rPr lang="en-US" baseline="0" dirty="0" smtClean="0"/>
                        <a:t> 8, 9 , and 10</a:t>
                      </a:r>
                    </a:p>
                  </a:txBody>
                  <a:tcPr/>
                </a:tc>
                <a:tc>
                  <a:txBody>
                    <a:bodyPr/>
                    <a:lstStyle/>
                    <a:p>
                      <a:pPr algn="l"/>
                      <a:r>
                        <a:rPr lang="en-US" dirty="0" smtClean="0"/>
                        <a:t>Travis</a:t>
                      </a:r>
                      <a:r>
                        <a:rPr lang="en-US" baseline="0" dirty="0" smtClean="0"/>
                        <a:t> CI:</a:t>
                      </a:r>
                    </a:p>
                    <a:p>
                      <a:pPr marL="285750" indent="-285750" algn="l">
                        <a:buFont typeface="Arial" panose="020B0604020202020204" pitchFamily="34" charset="0"/>
                        <a:buChar char="•"/>
                      </a:pPr>
                      <a:r>
                        <a:rPr lang="en-US" baseline="0" dirty="0" err="1" smtClean="0"/>
                        <a:t>Debian</a:t>
                      </a:r>
                      <a:r>
                        <a:rPr lang="en-US" baseline="0" dirty="0" smtClean="0"/>
                        <a:t> 7, 8, 9 , and 10</a:t>
                      </a:r>
                    </a:p>
                    <a:p>
                      <a:pPr algn="ctr"/>
                      <a:endParaRPr lang="en-GB" dirty="0"/>
                    </a:p>
                  </a:txBody>
                  <a:tcPr/>
                </a:tc>
                <a:extLst>
                  <a:ext uri="{0D108BD9-81ED-4DB2-BD59-A6C34878D82A}">
                    <a16:rowId xmlns:a16="http://schemas.microsoft.com/office/drawing/2014/main" val="3402713806"/>
                  </a:ext>
                </a:extLst>
              </a:tr>
              <a:tr h="370840">
                <a:tc>
                  <a:txBody>
                    <a:bodyPr/>
                    <a:lstStyle/>
                    <a:p>
                      <a:pPr marL="0" indent="0" algn="l">
                        <a:buFont typeface="Arial" panose="020B0604020202020204" pitchFamily="34" charset="0"/>
                        <a:buNone/>
                      </a:pPr>
                      <a:r>
                        <a:rPr lang="en-US" baseline="0" dirty="0" err="1" smtClean="0"/>
                        <a:t>Appveyor</a:t>
                      </a:r>
                      <a:r>
                        <a:rPr lang="en-US" baseline="0" dirty="0" smtClean="0"/>
                        <a:t>:</a:t>
                      </a:r>
                    </a:p>
                    <a:p>
                      <a:pPr marL="285750" indent="-285750" algn="l">
                        <a:buFont typeface="Arial" panose="020B0604020202020204" pitchFamily="34" charset="0"/>
                        <a:buChar char="•"/>
                      </a:pPr>
                      <a:r>
                        <a:rPr lang="en-US" baseline="0" dirty="0" smtClean="0"/>
                        <a:t>win32 msvc14 and </a:t>
                      </a:r>
                      <a:r>
                        <a:rPr lang="en-US" baseline="0" dirty="0" err="1" smtClean="0"/>
                        <a:t>msvc</a:t>
                      </a:r>
                      <a:r>
                        <a:rPr lang="en-US" baseline="0" dirty="0" smtClean="0"/>
                        <a:t> 15</a:t>
                      </a:r>
                    </a:p>
                    <a:p>
                      <a:pPr marL="285750" indent="-285750" algn="l">
                        <a:buFont typeface="Arial" panose="020B0604020202020204" pitchFamily="34" charset="0"/>
                        <a:buChar char="•"/>
                      </a:pPr>
                      <a:r>
                        <a:rPr lang="en-US" baseline="0" dirty="0" smtClean="0"/>
                        <a:t>x64 msvc14 and msvc15</a:t>
                      </a:r>
                    </a:p>
                    <a:p>
                      <a:pPr marL="285750" indent="-285750" algn="l">
                        <a:buFont typeface="Arial" panose="020B0604020202020204" pitchFamily="34" charset="0"/>
                        <a:buChar char="•"/>
                      </a:pPr>
                      <a:endParaRPr lang="en-US" baseline="0" dirty="0" smtClean="0"/>
                    </a:p>
                  </a:txBody>
                  <a:tcPr/>
                </a:tc>
                <a:tc>
                  <a:txBody>
                    <a:bodyPr/>
                    <a:lstStyle/>
                    <a:p>
                      <a:pPr marL="0" indent="0" algn="l">
                        <a:buFont typeface="Arial" panose="020B0604020202020204" pitchFamily="34" charset="0"/>
                        <a:buNone/>
                      </a:pPr>
                      <a:r>
                        <a:rPr lang="en-US" baseline="0" dirty="0" err="1" smtClean="0"/>
                        <a:t>Appveyor</a:t>
                      </a:r>
                      <a:r>
                        <a:rPr lang="en-US" baseline="0" dirty="0" smtClean="0"/>
                        <a:t>:</a:t>
                      </a:r>
                    </a:p>
                    <a:p>
                      <a:pPr marL="285750" indent="-285750" algn="l">
                        <a:buFont typeface="Arial" panose="020B0604020202020204" pitchFamily="34" charset="0"/>
                        <a:buChar char="•"/>
                      </a:pPr>
                      <a:r>
                        <a:rPr lang="en-US" baseline="0" dirty="0" smtClean="0"/>
                        <a:t>win32 msvc9, msvc10, msvc12, msvc14 and </a:t>
                      </a:r>
                      <a:r>
                        <a:rPr lang="en-US" baseline="0" dirty="0" err="1" smtClean="0"/>
                        <a:t>msvc</a:t>
                      </a:r>
                      <a:r>
                        <a:rPr lang="en-US" baseline="0" dirty="0" smtClean="0"/>
                        <a:t> 15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x64 msvc9, msvc10, msvc12, msvc14 and </a:t>
                      </a:r>
                      <a:r>
                        <a:rPr lang="en-US" baseline="0" dirty="0" err="1" smtClean="0"/>
                        <a:t>msvc</a:t>
                      </a:r>
                      <a:r>
                        <a:rPr lang="en-US" baseline="0" dirty="0" smtClean="0"/>
                        <a:t> 15</a:t>
                      </a:r>
                    </a:p>
                  </a:txBody>
                  <a:tcPr/>
                </a:tc>
                <a:extLst>
                  <a:ext uri="{0D108BD9-81ED-4DB2-BD59-A6C34878D82A}">
                    <a16:rowId xmlns:a16="http://schemas.microsoft.com/office/drawing/2014/main" val="2734289248"/>
                  </a:ext>
                </a:extLst>
              </a:tr>
            </a:tbl>
          </a:graphicData>
        </a:graphic>
      </p:graphicFrame>
      <p:sp>
        <p:nvSpPr>
          <p:cNvPr id="4" name="Date Placeholder 3"/>
          <p:cNvSpPr>
            <a:spLocks noGrp="1"/>
          </p:cNvSpPr>
          <p:nvPr>
            <p:ph type="dt" sz="half" idx="10"/>
          </p:nvPr>
        </p:nvSpPr>
        <p:spPr/>
        <p:txBody>
          <a:bodyPr/>
          <a:lstStyle/>
          <a:p>
            <a:r>
              <a:rPr lang="en-US" smtClean="0"/>
              <a:t>03/11/2020</a:t>
            </a:r>
            <a:endParaRPr lang="en-GB" dirty="0"/>
          </a:p>
        </p:txBody>
      </p:sp>
      <p:sp>
        <p:nvSpPr>
          <p:cNvPr id="5" name="Slide Number Placeholder 4"/>
          <p:cNvSpPr>
            <a:spLocks noGrp="1"/>
          </p:cNvSpPr>
          <p:nvPr>
            <p:ph type="sldNum" sz="quarter" idx="12"/>
          </p:nvPr>
        </p:nvSpPr>
        <p:spPr/>
        <p:txBody>
          <a:bodyPr/>
          <a:lstStyle/>
          <a:p>
            <a:fld id="{4113935B-C326-492F-A1FE-EEA04E964E75}" type="slidenum">
              <a:rPr lang="en-GB" smtClean="0"/>
              <a:pPr/>
              <a:t>5</a:t>
            </a:fld>
            <a:endParaRPr lang="en-GB" dirty="0"/>
          </a:p>
        </p:txBody>
      </p:sp>
      <p:sp>
        <p:nvSpPr>
          <p:cNvPr id="6" name="Footer Placeholder 5"/>
          <p:cNvSpPr>
            <a:spLocks noGrp="1"/>
          </p:cNvSpPr>
          <p:nvPr>
            <p:ph type="ftr" sz="quarter" idx="11"/>
          </p:nvPr>
        </p:nvSpPr>
        <p:spPr/>
        <p:txBody>
          <a:bodyPr/>
          <a:lstStyle/>
          <a:p>
            <a:r>
              <a:rPr lang="en-US" smtClean="0"/>
              <a:t>1st Tango Kernel Webinar - cppTango Overview</a:t>
            </a:r>
            <a:endParaRPr lang="en-GB" dirty="0"/>
          </a:p>
        </p:txBody>
      </p:sp>
      <p:sp>
        <p:nvSpPr>
          <p:cNvPr id="8" name="TextBox 7"/>
          <p:cNvSpPr txBox="1"/>
          <p:nvPr/>
        </p:nvSpPr>
        <p:spPr>
          <a:xfrm>
            <a:off x="5870746" y="6022985"/>
            <a:ext cx="3096344" cy="369332"/>
          </a:xfrm>
          <a:prstGeom prst="rect">
            <a:avLst/>
          </a:prstGeom>
          <a:noFill/>
        </p:spPr>
        <p:txBody>
          <a:bodyPr wrap="square" rtlCol="0">
            <a:spAutoFit/>
          </a:bodyPr>
          <a:lstStyle/>
          <a:p>
            <a:r>
              <a:rPr lang="en-US" dirty="0" smtClean="0"/>
              <a:t>Original slide by Michal </a:t>
            </a:r>
            <a:r>
              <a:rPr lang="en-US" dirty="0" err="1" smtClean="0"/>
              <a:t>Liszcz</a:t>
            </a:r>
            <a:endParaRPr lang="en-GB" dirty="0"/>
          </a:p>
        </p:txBody>
      </p:sp>
    </p:spTree>
    <p:extLst>
      <p:ext uri="{BB962C8B-B14F-4D97-AF65-F5344CB8AC3E}">
        <p14:creationId xmlns:p14="http://schemas.microsoft.com/office/powerpoint/2010/main" val="2419096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A2C88-2FF5-48DA-8091-8447FA033E79}"/>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Tango 9 LTS</a:t>
            </a:r>
          </a:p>
        </p:txBody>
      </p:sp>
      <p:sp>
        <p:nvSpPr>
          <p:cNvPr id="3" name="Content Placeholder 2">
            <a:extLst>
              <a:ext uri="{FF2B5EF4-FFF2-40B4-BE49-F238E27FC236}">
                <a16:creationId xmlns:a16="http://schemas.microsoft.com/office/drawing/2014/main" id="{CCABF615-42C2-42F7-AFC8-C7AAE91A8818}"/>
              </a:ext>
            </a:extLst>
          </p:cNvPr>
          <p:cNvSpPr>
            <a:spLocks noGrp="1"/>
          </p:cNvSpPr>
          <p:nvPr>
            <p:ph idx="1"/>
          </p:nvPr>
        </p:nvSpPr>
        <p:spPr/>
        <p:txBody>
          <a:bodyPr>
            <a:normAutofit/>
          </a:bodyPr>
          <a:lstStyle/>
          <a:p>
            <a:r>
              <a:rPr lang="en-US" dirty="0"/>
              <a:t>Future </a:t>
            </a:r>
            <a:r>
              <a:rPr lang="en-US" dirty="0" err="1"/>
              <a:t>cppTango</a:t>
            </a:r>
            <a:r>
              <a:rPr lang="en-US" dirty="0"/>
              <a:t> 9.4 release</a:t>
            </a:r>
          </a:p>
          <a:p>
            <a:pPr lvl="1"/>
            <a:r>
              <a:rPr lang="en-US" dirty="0"/>
              <a:t>Breaks ABI (i.e. not </a:t>
            </a:r>
            <a:r>
              <a:rPr lang="en-US" dirty="0" smtClean="0"/>
              <a:t>binary compatible </a:t>
            </a:r>
            <a:r>
              <a:rPr lang="en-US" dirty="0"/>
              <a:t>with 9.3)</a:t>
            </a:r>
          </a:p>
          <a:p>
            <a:r>
              <a:rPr lang="en-US" dirty="0"/>
              <a:t>Developed on tango-9-lts branch</a:t>
            </a:r>
          </a:p>
          <a:p>
            <a:pPr lvl="1"/>
            <a:r>
              <a:rPr lang="en-US" dirty="0"/>
              <a:t>Since Mar 29, 2019 (9.3-backports </a:t>
            </a:r>
            <a:r>
              <a:rPr lang="en-US" dirty="0" err="1"/>
              <a:t>branchout</a:t>
            </a:r>
            <a:r>
              <a:rPr lang="en-US" dirty="0"/>
              <a:t>)</a:t>
            </a:r>
          </a:p>
          <a:p>
            <a:r>
              <a:rPr lang="en-US" dirty="0"/>
              <a:t>Improvements in all areas</a:t>
            </a:r>
          </a:p>
          <a:p>
            <a:pPr lvl="1"/>
            <a:r>
              <a:rPr lang="en-US" dirty="0"/>
              <a:t>Bugfixes and features</a:t>
            </a:r>
          </a:p>
          <a:p>
            <a:pPr lvl="1"/>
            <a:r>
              <a:rPr lang="en-US" dirty="0"/>
              <a:t>Software quality and safety</a:t>
            </a:r>
          </a:p>
          <a:p>
            <a:pPr lvl="1"/>
            <a:r>
              <a:rPr lang="en-US" dirty="0"/>
              <a:t>Tooling and CI infrastructure</a:t>
            </a:r>
          </a:p>
        </p:txBody>
      </p:sp>
      <p:sp>
        <p:nvSpPr>
          <p:cNvPr id="4" name="Date Placeholder 3">
            <a:extLst>
              <a:ext uri="{FF2B5EF4-FFF2-40B4-BE49-F238E27FC236}">
                <a16:creationId xmlns:a16="http://schemas.microsoft.com/office/drawing/2014/main" id="{B8D250BF-72A7-43EA-9C30-0B013A2D6243}"/>
              </a:ext>
            </a:extLst>
          </p:cNvPr>
          <p:cNvSpPr>
            <a:spLocks noGrp="1"/>
          </p:cNvSpPr>
          <p:nvPr>
            <p:ph type="dt" sz="half" idx="10"/>
          </p:nvPr>
        </p:nvSpPr>
        <p:spPr/>
        <p:txBody>
          <a:bodyPr/>
          <a:lstStyle/>
          <a:p>
            <a:r>
              <a:rPr lang="en-US" smtClean="0"/>
              <a:t>03/11/2020</a:t>
            </a:r>
            <a:endParaRPr lang="en-GB"/>
          </a:p>
        </p:txBody>
      </p:sp>
      <p:sp>
        <p:nvSpPr>
          <p:cNvPr id="5" name="Footer Placeholder 4">
            <a:extLst>
              <a:ext uri="{FF2B5EF4-FFF2-40B4-BE49-F238E27FC236}">
                <a16:creationId xmlns:a16="http://schemas.microsoft.com/office/drawing/2014/main" id="{FB8EE7D7-6606-4A56-844A-AA821573C51B}"/>
              </a:ext>
            </a:extLst>
          </p:cNvPr>
          <p:cNvSpPr>
            <a:spLocks noGrp="1"/>
          </p:cNvSpPr>
          <p:nvPr>
            <p:ph type="ftr" sz="quarter" idx="11"/>
          </p:nvPr>
        </p:nvSpPr>
        <p:spPr/>
        <p:txBody>
          <a:bodyPr/>
          <a:lstStyle/>
          <a:p>
            <a:r>
              <a:rPr lang="en-US" smtClean="0"/>
              <a:t>1st Tango Kernel Webinar - cppTango Overview</a:t>
            </a:r>
            <a:endParaRPr lang="en-GB" dirty="0"/>
          </a:p>
        </p:txBody>
      </p:sp>
      <p:sp>
        <p:nvSpPr>
          <p:cNvPr id="6" name="Slide Number Placeholder 5">
            <a:extLst>
              <a:ext uri="{FF2B5EF4-FFF2-40B4-BE49-F238E27FC236}">
                <a16:creationId xmlns:a16="http://schemas.microsoft.com/office/drawing/2014/main" id="{B86D58B2-3D62-45AB-B0AF-3ECF89847F73}"/>
              </a:ext>
            </a:extLst>
          </p:cNvPr>
          <p:cNvSpPr>
            <a:spLocks noGrp="1"/>
          </p:cNvSpPr>
          <p:nvPr>
            <p:ph type="sldNum" sz="quarter" idx="12"/>
          </p:nvPr>
        </p:nvSpPr>
        <p:spPr/>
        <p:txBody>
          <a:bodyPr/>
          <a:lstStyle/>
          <a:p>
            <a:fld id="{4113935B-C326-492F-A1FE-EEA04E964E75}" type="slidenum">
              <a:rPr lang="en-GB" smtClean="0"/>
              <a:pPr/>
              <a:t>6</a:t>
            </a:fld>
            <a:endParaRPr lang="en-GB" dirty="0"/>
          </a:p>
        </p:txBody>
      </p:sp>
      <p:sp>
        <p:nvSpPr>
          <p:cNvPr id="7" name="TextBox 6"/>
          <p:cNvSpPr txBox="1"/>
          <p:nvPr/>
        </p:nvSpPr>
        <p:spPr>
          <a:xfrm>
            <a:off x="6071828" y="5953956"/>
            <a:ext cx="3096344" cy="369332"/>
          </a:xfrm>
          <a:prstGeom prst="rect">
            <a:avLst/>
          </a:prstGeom>
          <a:noFill/>
        </p:spPr>
        <p:txBody>
          <a:bodyPr wrap="square" rtlCol="0">
            <a:spAutoFit/>
          </a:bodyPr>
          <a:lstStyle/>
          <a:p>
            <a:r>
              <a:rPr lang="en-US" dirty="0" smtClean="0"/>
              <a:t>Original slide by Michal </a:t>
            </a:r>
            <a:r>
              <a:rPr lang="en-US" dirty="0" err="1" smtClean="0"/>
              <a:t>Liszcz</a:t>
            </a:r>
            <a:endParaRPr lang="en-GB" dirty="0"/>
          </a:p>
        </p:txBody>
      </p:sp>
    </p:spTree>
    <p:extLst>
      <p:ext uri="{BB962C8B-B14F-4D97-AF65-F5344CB8AC3E}">
        <p14:creationId xmlns:p14="http://schemas.microsoft.com/office/powerpoint/2010/main" val="2014820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2424-11C1-4C86-804F-1E18ABD272F3}"/>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Tango 9 LTS - Bugfixes</a:t>
            </a:r>
          </a:p>
        </p:txBody>
      </p:sp>
      <p:sp>
        <p:nvSpPr>
          <p:cNvPr id="3" name="Content Placeholder 2">
            <a:extLst>
              <a:ext uri="{FF2B5EF4-FFF2-40B4-BE49-F238E27FC236}">
                <a16:creationId xmlns:a16="http://schemas.microsoft.com/office/drawing/2014/main" id="{0018705B-C791-4697-9C56-F22ED9BDAB39}"/>
              </a:ext>
            </a:extLst>
          </p:cNvPr>
          <p:cNvSpPr>
            <a:spLocks noGrp="1"/>
          </p:cNvSpPr>
          <p:nvPr>
            <p:ph idx="1"/>
          </p:nvPr>
        </p:nvSpPr>
        <p:spPr>
          <a:xfrm>
            <a:off x="457200" y="1340768"/>
            <a:ext cx="8229600" cy="2908920"/>
          </a:xfrm>
        </p:spPr>
        <p:txBody>
          <a:bodyPr>
            <a:normAutofit/>
          </a:bodyPr>
          <a:lstStyle/>
          <a:p>
            <a:r>
              <a:rPr lang="en-US" dirty="0"/>
              <a:t>Solutions may differ from 9.3.x ones</a:t>
            </a:r>
          </a:p>
          <a:p>
            <a:pPr lvl="1"/>
            <a:r>
              <a:rPr lang="en-US" dirty="0"/>
              <a:t>No ABI restrictions</a:t>
            </a:r>
          </a:p>
          <a:p>
            <a:pPr lvl="1"/>
            <a:r>
              <a:rPr lang="en-US" dirty="0"/>
              <a:t>We can follow the “boy scout rule” and refactor</a:t>
            </a:r>
          </a:p>
          <a:p>
            <a:r>
              <a:rPr lang="en-US" dirty="0"/>
              <a:t>Some bugs are resolved on 9.3-backports first and wait for forward port</a:t>
            </a:r>
          </a:p>
        </p:txBody>
      </p:sp>
      <p:sp>
        <p:nvSpPr>
          <p:cNvPr id="4" name="Date Placeholder 3">
            <a:extLst>
              <a:ext uri="{FF2B5EF4-FFF2-40B4-BE49-F238E27FC236}">
                <a16:creationId xmlns:a16="http://schemas.microsoft.com/office/drawing/2014/main" id="{0E499FD3-F5C2-4B0B-AB71-8DE1E2AAAF39}"/>
              </a:ext>
            </a:extLst>
          </p:cNvPr>
          <p:cNvSpPr>
            <a:spLocks noGrp="1"/>
          </p:cNvSpPr>
          <p:nvPr>
            <p:ph type="dt" sz="half" idx="10"/>
          </p:nvPr>
        </p:nvSpPr>
        <p:spPr/>
        <p:txBody>
          <a:bodyPr/>
          <a:lstStyle/>
          <a:p>
            <a:r>
              <a:rPr lang="en-US" smtClean="0"/>
              <a:t>03/11/2020</a:t>
            </a:r>
            <a:endParaRPr lang="en-GB"/>
          </a:p>
        </p:txBody>
      </p:sp>
      <p:sp>
        <p:nvSpPr>
          <p:cNvPr id="5" name="Footer Placeholder 4">
            <a:extLst>
              <a:ext uri="{FF2B5EF4-FFF2-40B4-BE49-F238E27FC236}">
                <a16:creationId xmlns:a16="http://schemas.microsoft.com/office/drawing/2014/main" id="{AFF2D69C-58B5-4CFE-92D8-9CDA73C03ED0}"/>
              </a:ext>
            </a:extLst>
          </p:cNvPr>
          <p:cNvSpPr>
            <a:spLocks noGrp="1"/>
          </p:cNvSpPr>
          <p:nvPr>
            <p:ph type="ftr" sz="quarter" idx="11"/>
          </p:nvPr>
        </p:nvSpPr>
        <p:spPr/>
        <p:txBody>
          <a:bodyPr/>
          <a:lstStyle/>
          <a:p>
            <a:r>
              <a:rPr lang="en-US" smtClean="0"/>
              <a:t>1st Tango Kernel Webinar - cppTango Overview</a:t>
            </a:r>
            <a:endParaRPr lang="en-GB" dirty="0"/>
          </a:p>
        </p:txBody>
      </p:sp>
      <p:sp>
        <p:nvSpPr>
          <p:cNvPr id="6" name="Slide Number Placeholder 5">
            <a:extLst>
              <a:ext uri="{FF2B5EF4-FFF2-40B4-BE49-F238E27FC236}">
                <a16:creationId xmlns:a16="http://schemas.microsoft.com/office/drawing/2014/main" id="{22CAED9A-B949-4F15-B7E6-96F64ECB3F46}"/>
              </a:ext>
            </a:extLst>
          </p:cNvPr>
          <p:cNvSpPr>
            <a:spLocks noGrp="1"/>
          </p:cNvSpPr>
          <p:nvPr>
            <p:ph type="sldNum" sz="quarter" idx="12"/>
          </p:nvPr>
        </p:nvSpPr>
        <p:spPr/>
        <p:txBody>
          <a:bodyPr/>
          <a:lstStyle/>
          <a:p>
            <a:fld id="{4113935B-C326-492F-A1FE-EEA04E964E75}" type="slidenum">
              <a:rPr lang="en-GB" smtClean="0"/>
              <a:pPr/>
              <a:t>7</a:t>
            </a:fld>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1208" y="4084301"/>
            <a:ext cx="4042791" cy="2272049"/>
          </a:xfrm>
          <a:prstGeom prst="rect">
            <a:avLst/>
          </a:prstGeom>
        </p:spPr>
      </p:pic>
      <p:sp>
        <p:nvSpPr>
          <p:cNvPr id="8" name="Rectangle 7"/>
          <p:cNvSpPr/>
          <p:nvPr/>
        </p:nvSpPr>
        <p:spPr>
          <a:xfrm>
            <a:off x="7707196" y="3808720"/>
            <a:ext cx="1436804" cy="276999"/>
          </a:xfrm>
          <a:prstGeom prst="rect">
            <a:avLst/>
          </a:prstGeom>
        </p:spPr>
        <p:txBody>
          <a:bodyPr wrap="none">
            <a:spAutoFit/>
          </a:bodyPr>
          <a:lstStyle/>
          <a:p>
            <a:r>
              <a:rPr lang="en-GB" sz="1200" dirty="0"/>
              <a:t>http://gph.is/1JIu1fj</a:t>
            </a:r>
          </a:p>
        </p:txBody>
      </p:sp>
      <p:sp>
        <p:nvSpPr>
          <p:cNvPr id="9" name="TextBox 8"/>
          <p:cNvSpPr txBox="1"/>
          <p:nvPr/>
        </p:nvSpPr>
        <p:spPr>
          <a:xfrm>
            <a:off x="457198" y="5983367"/>
            <a:ext cx="3754761" cy="369332"/>
          </a:xfrm>
          <a:prstGeom prst="rect">
            <a:avLst/>
          </a:prstGeom>
          <a:noFill/>
        </p:spPr>
        <p:txBody>
          <a:bodyPr wrap="square" rtlCol="0">
            <a:spAutoFit/>
          </a:bodyPr>
          <a:lstStyle/>
          <a:p>
            <a:r>
              <a:rPr lang="en-US" dirty="0" smtClean="0"/>
              <a:t>From an original slide by Michal </a:t>
            </a:r>
            <a:r>
              <a:rPr lang="en-US" dirty="0" err="1" smtClean="0"/>
              <a:t>Liszcz</a:t>
            </a:r>
            <a:endParaRPr lang="en-GB" dirty="0"/>
          </a:p>
        </p:txBody>
      </p:sp>
    </p:spTree>
    <p:extLst>
      <p:ext uri="{BB962C8B-B14F-4D97-AF65-F5344CB8AC3E}">
        <p14:creationId xmlns:p14="http://schemas.microsoft.com/office/powerpoint/2010/main" val="31012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2424-11C1-4C86-804F-1E18ABD272F3}"/>
              </a:ext>
            </a:extLst>
          </p:cNvPr>
          <p:cNvSpPr>
            <a:spLocks noGrp="1"/>
          </p:cNvSpPr>
          <p:nvPr>
            <p:ph type="title"/>
          </p:nvPr>
        </p:nvSpPr>
        <p:spPr>
          <a:xfrm>
            <a:off x="457200" y="43632"/>
            <a:ext cx="8229600" cy="1143000"/>
          </a:xfrm>
        </p:spPr>
        <p:txBody>
          <a:bodyPr/>
          <a:lstStyle/>
          <a:p>
            <a:r>
              <a:rPr lang="en-US" b="1" dirty="0" smtClean="0">
                <a:effectLst>
                  <a:outerShdw blurRad="38100" dist="38100" dir="2700000" algn="tl">
                    <a:srgbClr val="000000">
                      <a:alpha val="43137"/>
                    </a:srgbClr>
                  </a:outerShdw>
                </a:effectLst>
              </a:rPr>
              <a:t>Contribution Rules</a:t>
            </a:r>
            <a:endParaRPr lang="en-US" b="1" dirty="0">
              <a:effectLst>
                <a:outerShdw blurRad="38100" dist="38100" dir="2700000" algn="tl">
                  <a:srgbClr val="000000">
                    <a:alpha val="43137"/>
                  </a:srgbClr>
                </a:outerShdw>
              </a:effectLst>
            </a:endParaRPr>
          </a:p>
        </p:txBody>
      </p:sp>
      <p:sp>
        <p:nvSpPr>
          <p:cNvPr id="4" name="Date Placeholder 3">
            <a:extLst>
              <a:ext uri="{FF2B5EF4-FFF2-40B4-BE49-F238E27FC236}">
                <a16:creationId xmlns:a16="http://schemas.microsoft.com/office/drawing/2014/main" id="{0E499FD3-F5C2-4B0B-AB71-8DE1E2AAAF39}"/>
              </a:ext>
            </a:extLst>
          </p:cNvPr>
          <p:cNvSpPr>
            <a:spLocks noGrp="1"/>
          </p:cNvSpPr>
          <p:nvPr>
            <p:ph type="dt" sz="half" idx="10"/>
          </p:nvPr>
        </p:nvSpPr>
        <p:spPr/>
        <p:txBody>
          <a:bodyPr/>
          <a:lstStyle/>
          <a:p>
            <a:r>
              <a:rPr lang="en-US" smtClean="0"/>
              <a:t>03/11/2020</a:t>
            </a:r>
            <a:endParaRPr lang="en-GB"/>
          </a:p>
        </p:txBody>
      </p:sp>
      <p:sp>
        <p:nvSpPr>
          <p:cNvPr id="5" name="Footer Placeholder 4">
            <a:extLst>
              <a:ext uri="{FF2B5EF4-FFF2-40B4-BE49-F238E27FC236}">
                <a16:creationId xmlns:a16="http://schemas.microsoft.com/office/drawing/2014/main" id="{AFF2D69C-58B5-4CFE-92D8-9CDA73C03ED0}"/>
              </a:ext>
            </a:extLst>
          </p:cNvPr>
          <p:cNvSpPr>
            <a:spLocks noGrp="1"/>
          </p:cNvSpPr>
          <p:nvPr>
            <p:ph type="ftr" sz="quarter" idx="11"/>
          </p:nvPr>
        </p:nvSpPr>
        <p:spPr/>
        <p:txBody>
          <a:bodyPr/>
          <a:lstStyle/>
          <a:p>
            <a:r>
              <a:rPr lang="en-US" smtClean="0"/>
              <a:t>1st Tango Kernel Webinar - cppTango Overview</a:t>
            </a:r>
            <a:endParaRPr lang="en-GB" dirty="0"/>
          </a:p>
        </p:txBody>
      </p:sp>
      <p:sp>
        <p:nvSpPr>
          <p:cNvPr id="6" name="Slide Number Placeholder 5">
            <a:extLst>
              <a:ext uri="{FF2B5EF4-FFF2-40B4-BE49-F238E27FC236}">
                <a16:creationId xmlns:a16="http://schemas.microsoft.com/office/drawing/2014/main" id="{22CAED9A-B949-4F15-B7E6-96F64ECB3F46}"/>
              </a:ext>
            </a:extLst>
          </p:cNvPr>
          <p:cNvSpPr>
            <a:spLocks noGrp="1"/>
          </p:cNvSpPr>
          <p:nvPr>
            <p:ph type="sldNum" sz="quarter" idx="12"/>
          </p:nvPr>
        </p:nvSpPr>
        <p:spPr/>
        <p:txBody>
          <a:bodyPr/>
          <a:lstStyle/>
          <a:p>
            <a:fld id="{4113935B-C326-492F-A1FE-EEA04E964E75}" type="slidenum">
              <a:rPr lang="en-GB" smtClean="0"/>
              <a:pPr/>
              <a:t>8</a:t>
            </a:fld>
            <a:endParaRPr lang="en-GB" dirty="0"/>
          </a:p>
        </p:txBody>
      </p:sp>
      <p:sp>
        <p:nvSpPr>
          <p:cNvPr id="10" name="TextBox 9"/>
          <p:cNvSpPr txBox="1"/>
          <p:nvPr/>
        </p:nvSpPr>
        <p:spPr>
          <a:xfrm>
            <a:off x="484630" y="1340768"/>
            <a:ext cx="8202170" cy="2246769"/>
          </a:xfrm>
          <a:prstGeom prst="rect">
            <a:avLst/>
          </a:prstGeom>
          <a:noFill/>
        </p:spPr>
        <p:txBody>
          <a:bodyPr wrap="square" rtlCol="0">
            <a:spAutoFit/>
          </a:bodyPr>
          <a:lstStyle/>
          <a:p>
            <a:r>
              <a:rPr lang="en-US" sz="2800" dirty="0" smtClean="0"/>
              <a:t>Advices in </a:t>
            </a:r>
            <a:r>
              <a:rPr lang="en-US" sz="2800" dirty="0" smtClean="0">
                <a:hlinkClick r:id="rId3"/>
              </a:rPr>
              <a:t>Contributing.md</a:t>
            </a:r>
            <a:r>
              <a:rPr lang="en-US" sz="2800" dirty="0" smtClean="0"/>
              <a:t>:</a:t>
            </a:r>
          </a:p>
          <a:p>
            <a:pPr marL="514350" indent="-514350">
              <a:buFont typeface="+mj-lt"/>
              <a:buAutoNum type="arabicPeriod"/>
            </a:pPr>
            <a:endParaRPr lang="en-US" sz="2800" dirty="0" smtClean="0"/>
          </a:p>
          <a:p>
            <a:pPr marL="457200" indent="-457200">
              <a:buFont typeface="Wingdings" panose="05000000000000000000" pitchFamily="2" charset="2"/>
              <a:buChar char="Ø"/>
            </a:pPr>
            <a:r>
              <a:rPr lang="en-US" sz="2800" b="1" dirty="0" smtClean="0"/>
              <a:t>Discuss addition and changes first </a:t>
            </a:r>
            <a:r>
              <a:rPr lang="en-US" sz="2800" dirty="0" smtClean="0"/>
              <a:t>=&gt; </a:t>
            </a:r>
            <a:r>
              <a:rPr lang="en-US" sz="2800" dirty="0" err="1" smtClean="0"/>
              <a:t>Github</a:t>
            </a:r>
            <a:r>
              <a:rPr lang="en-US" sz="2800" dirty="0" smtClean="0"/>
              <a:t> issue</a:t>
            </a:r>
          </a:p>
          <a:p>
            <a:pPr marL="514350" indent="-514350">
              <a:buFont typeface="+mj-lt"/>
              <a:buAutoNum type="arabicPeriod"/>
            </a:pPr>
            <a:endParaRPr lang="en-US" sz="2800" dirty="0" smtClean="0"/>
          </a:p>
          <a:p>
            <a:endParaRPr lang="en-GB" sz="28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465" y="2924944"/>
            <a:ext cx="2592288" cy="2592288"/>
          </a:xfrm>
          <a:prstGeom prst="rect">
            <a:avLst/>
          </a:prstGeom>
        </p:spPr>
      </p:pic>
      <p:sp>
        <p:nvSpPr>
          <p:cNvPr id="14" name="Rectangle 13"/>
          <p:cNvSpPr/>
          <p:nvPr/>
        </p:nvSpPr>
        <p:spPr>
          <a:xfrm>
            <a:off x="1979712" y="5521292"/>
            <a:ext cx="1486497" cy="276999"/>
          </a:xfrm>
          <a:prstGeom prst="rect">
            <a:avLst/>
          </a:prstGeom>
        </p:spPr>
        <p:txBody>
          <a:bodyPr wrap="none">
            <a:spAutoFit/>
          </a:bodyPr>
          <a:lstStyle/>
          <a:p>
            <a:r>
              <a:rPr lang="en-GB" sz="1200" dirty="0"/>
              <a:t>http://gph.is/2vIv8f0</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096" y="2924944"/>
            <a:ext cx="2016224" cy="2016224"/>
          </a:xfrm>
          <a:prstGeom prst="rect">
            <a:avLst/>
          </a:prstGeom>
        </p:spPr>
      </p:pic>
      <p:sp>
        <p:nvSpPr>
          <p:cNvPr id="16" name="Rectangle 15"/>
          <p:cNvSpPr/>
          <p:nvPr/>
        </p:nvSpPr>
        <p:spPr>
          <a:xfrm>
            <a:off x="5684128" y="5002719"/>
            <a:ext cx="1520160" cy="276999"/>
          </a:xfrm>
          <a:prstGeom prst="rect">
            <a:avLst/>
          </a:prstGeom>
        </p:spPr>
        <p:txBody>
          <a:bodyPr wrap="none">
            <a:spAutoFit/>
          </a:bodyPr>
          <a:lstStyle/>
          <a:p>
            <a:r>
              <a:rPr lang="en-GB" sz="1200"/>
              <a:t>http://gph.is/2bVPjt4</a:t>
            </a:r>
          </a:p>
        </p:txBody>
      </p:sp>
    </p:spTree>
    <p:extLst>
      <p:ext uri="{BB962C8B-B14F-4D97-AF65-F5344CB8AC3E}">
        <p14:creationId xmlns:p14="http://schemas.microsoft.com/office/powerpoint/2010/main" val="141777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2424-11C1-4C86-804F-1E18ABD272F3}"/>
              </a:ext>
            </a:extLst>
          </p:cNvPr>
          <p:cNvSpPr>
            <a:spLocks noGrp="1"/>
          </p:cNvSpPr>
          <p:nvPr>
            <p:ph type="title"/>
          </p:nvPr>
        </p:nvSpPr>
        <p:spPr>
          <a:xfrm>
            <a:off x="445118" y="0"/>
            <a:ext cx="8229600" cy="1143000"/>
          </a:xfrm>
        </p:spPr>
        <p:txBody>
          <a:bodyPr/>
          <a:lstStyle/>
          <a:p>
            <a:r>
              <a:rPr lang="en-US" b="1" dirty="0" smtClean="0">
                <a:effectLst>
                  <a:outerShdw blurRad="38100" dist="38100" dir="2700000" algn="tl">
                    <a:srgbClr val="000000">
                      <a:alpha val="43137"/>
                    </a:srgbClr>
                  </a:outerShdw>
                </a:effectLst>
              </a:rPr>
              <a:t>Contribution Steps</a:t>
            </a:r>
            <a:endParaRPr lang="en-US" b="1" dirty="0">
              <a:effectLst>
                <a:outerShdw blurRad="38100" dist="38100" dir="2700000" algn="tl">
                  <a:srgbClr val="000000">
                    <a:alpha val="43137"/>
                  </a:srgbClr>
                </a:outerShdw>
              </a:effectLst>
            </a:endParaRPr>
          </a:p>
        </p:txBody>
      </p:sp>
      <p:sp>
        <p:nvSpPr>
          <p:cNvPr id="4" name="Date Placeholder 3">
            <a:extLst>
              <a:ext uri="{FF2B5EF4-FFF2-40B4-BE49-F238E27FC236}">
                <a16:creationId xmlns:a16="http://schemas.microsoft.com/office/drawing/2014/main" id="{0E499FD3-F5C2-4B0B-AB71-8DE1E2AAAF39}"/>
              </a:ext>
            </a:extLst>
          </p:cNvPr>
          <p:cNvSpPr>
            <a:spLocks noGrp="1"/>
          </p:cNvSpPr>
          <p:nvPr>
            <p:ph type="dt" sz="half" idx="10"/>
          </p:nvPr>
        </p:nvSpPr>
        <p:spPr/>
        <p:txBody>
          <a:bodyPr/>
          <a:lstStyle/>
          <a:p>
            <a:r>
              <a:rPr lang="en-US" smtClean="0"/>
              <a:t>03/11/2020</a:t>
            </a:r>
            <a:endParaRPr lang="en-GB"/>
          </a:p>
        </p:txBody>
      </p:sp>
      <p:sp>
        <p:nvSpPr>
          <p:cNvPr id="5" name="Footer Placeholder 4">
            <a:extLst>
              <a:ext uri="{FF2B5EF4-FFF2-40B4-BE49-F238E27FC236}">
                <a16:creationId xmlns:a16="http://schemas.microsoft.com/office/drawing/2014/main" id="{AFF2D69C-58B5-4CFE-92D8-9CDA73C03ED0}"/>
              </a:ext>
            </a:extLst>
          </p:cNvPr>
          <p:cNvSpPr>
            <a:spLocks noGrp="1"/>
          </p:cNvSpPr>
          <p:nvPr>
            <p:ph type="ftr" sz="quarter" idx="11"/>
          </p:nvPr>
        </p:nvSpPr>
        <p:spPr/>
        <p:txBody>
          <a:bodyPr/>
          <a:lstStyle/>
          <a:p>
            <a:r>
              <a:rPr lang="en-US" smtClean="0"/>
              <a:t>1st Tango Kernel Webinar - cppTango Overview</a:t>
            </a:r>
            <a:endParaRPr lang="en-GB" dirty="0"/>
          </a:p>
        </p:txBody>
      </p:sp>
      <p:sp>
        <p:nvSpPr>
          <p:cNvPr id="6" name="Slide Number Placeholder 5">
            <a:extLst>
              <a:ext uri="{FF2B5EF4-FFF2-40B4-BE49-F238E27FC236}">
                <a16:creationId xmlns:a16="http://schemas.microsoft.com/office/drawing/2014/main" id="{22CAED9A-B949-4F15-B7E6-96F64ECB3F46}"/>
              </a:ext>
            </a:extLst>
          </p:cNvPr>
          <p:cNvSpPr>
            <a:spLocks noGrp="1"/>
          </p:cNvSpPr>
          <p:nvPr>
            <p:ph type="sldNum" sz="quarter" idx="12"/>
          </p:nvPr>
        </p:nvSpPr>
        <p:spPr/>
        <p:txBody>
          <a:bodyPr/>
          <a:lstStyle/>
          <a:p>
            <a:fld id="{4113935B-C326-492F-A1FE-EEA04E964E75}" type="slidenum">
              <a:rPr lang="en-GB" smtClean="0"/>
              <a:pPr/>
              <a:t>9</a:t>
            </a:fld>
            <a:endParaRPr lang="en-GB" dirty="0"/>
          </a:p>
        </p:txBody>
      </p:sp>
      <p:sp>
        <p:nvSpPr>
          <p:cNvPr id="10" name="TextBox 9"/>
          <p:cNvSpPr txBox="1"/>
          <p:nvPr/>
        </p:nvSpPr>
        <p:spPr>
          <a:xfrm>
            <a:off x="470915" y="887135"/>
            <a:ext cx="8202170" cy="5539978"/>
          </a:xfrm>
          <a:prstGeom prst="rect">
            <a:avLst/>
          </a:prstGeom>
          <a:noFill/>
        </p:spPr>
        <p:txBody>
          <a:bodyPr wrap="square" rtlCol="0">
            <a:spAutoFit/>
          </a:bodyPr>
          <a:lstStyle/>
          <a:p>
            <a:pPr marL="457200" indent="-457200">
              <a:buFont typeface="Wingdings" panose="05000000000000000000" pitchFamily="2" charset="2"/>
              <a:buChar char="ü"/>
            </a:pPr>
            <a:r>
              <a:rPr lang="en-US" sz="2800" dirty="0" smtClean="0"/>
              <a:t>Fork </a:t>
            </a:r>
            <a:r>
              <a:rPr lang="en-US" sz="2800" dirty="0"/>
              <a:t>the repository to your own user</a:t>
            </a:r>
          </a:p>
          <a:p>
            <a:pPr marL="457200" indent="-457200">
              <a:buFont typeface="Wingdings" panose="05000000000000000000" pitchFamily="2" charset="2"/>
              <a:buChar char="ü"/>
            </a:pPr>
            <a:r>
              <a:rPr lang="en-US" sz="2800" dirty="0"/>
              <a:t>Add your fork as new remote: </a:t>
            </a:r>
          </a:p>
          <a:p>
            <a:r>
              <a:rPr lang="en-US" dirty="0" err="1">
                <a:latin typeface="Courier New" panose="02070309020205020404" pitchFamily="49" charset="0"/>
                <a:cs typeface="Courier New" panose="02070309020205020404" pitchFamily="49" charset="0"/>
              </a:rPr>
              <a:t>git</a:t>
            </a:r>
            <a:r>
              <a:rPr lang="en-US" dirty="0">
                <a:latin typeface="Courier New" panose="02070309020205020404" pitchFamily="49" charset="0"/>
                <a:cs typeface="Courier New" panose="02070309020205020404" pitchFamily="49" charset="0"/>
              </a:rPr>
              <a:t> remote add </a:t>
            </a:r>
            <a:r>
              <a:rPr lang="en-US" dirty="0" err="1">
                <a:latin typeface="Courier New" panose="02070309020205020404" pitchFamily="49" charset="0"/>
                <a:cs typeface="Courier New" panose="02070309020205020404" pitchFamily="49" charset="0"/>
              </a:rPr>
              <a:t>myFork</a:t>
            </a:r>
            <a:r>
              <a:rPr lang="en-US"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hlinkClick r:id="rId3"/>
              </a:rPr>
              <a:t>git@github.com:&lt;user&gt;/</a:t>
            </a:r>
            <a:r>
              <a:rPr lang="en-US" dirty="0" err="1">
                <a:latin typeface="Courier New" panose="02070309020205020404" pitchFamily="49" charset="0"/>
                <a:cs typeface="Courier New" panose="02070309020205020404" pitchFamily="49" charset="0"/>
                <a:hlinkClick r:id="rId3"/>
              </a:rPr>
              <a:t>cppTango.git</a:t>
            </a:r>
            <a:endParaRPr lang="en-US" dirty="0">
              <a:latin typeface="Courier New" panose="02070309020205020404" pitchFamily="49" charset="0"/>
              <a:cs typeface="Courier New" panose="02070309020205020404" pitchFamily="49" charset="0"/>
            </a:endParaRPr>
          </a:p>
          <a:p>
            <a:pPr marL="457200" indent="-457200">
              <a:buFont typeface="Wingdings" panose="05000000000000000000" pitchFamily="2" charset="2"/>
              <a:buChar char="ü"/>
            </a:pPr>
            <a:r>
              <a:rPr lang="en-US" sz="2800" dirty="0"/>
              <a:t>Create a new branch for your work</a:t>
            </a:r>
          </a:p>
          <a:p>
            <a:pPr marL="457200" indent="-457200">
              <a:buFont typeface="Wingdings" panose="05000000000000000000" pitchFamily="2" charset="2"/>
              <a:buChar char="ü"/>
            </a:pPr>
            <a:r>
              <a:rPr lang="en-US" sz="2800" dirty="0"/>
              <a:t>Start hacking</a:t>
            </a:r>
          </a:p>
          <a:p>
            <a:pPr marL="457200" indent="-457200">
              <a:buFont typeface="Wingdings" panose="05000000000000000000" pitchFamily="2" charset="2"/>
              <a:buChar char="ü"/>
            </a:pPr>
            <a:r>
              <a:rPr lang="en-US" sz="2800" dirty="0"/>
              <a:t>Create a pull request with your changes</a:t>
            </a:r>
          </a:p>
          <a:p>
            <a:endParaRPr lang="en-US" sz="2800" dirty="0"/>
          </a:p>
          <a:p>
            <a:r>
              <a:rPr lang="en-US" sz="2800" dirty="0"/>
              <a:t>Your fixes should </a:t>
            </a:r>
            <a:r>
              <a:rPr lang="en-US" sz="2800" i="1" dirty="0" smtClean="0"/>
              <a:t>always</a:t>
            </a:r>
            <a:r>
              <a:rPr lang="en-US" sz="2800" dirty="0" smtClean="0"/>
              <a:t> be </a:t>
            </a:r>
            <a:r>
              <a:rPr lang="en-US" sz="2800" dirty="0"/>
              <a:t>based on the default branch </a:t>
            </a:r>
            <a:r>
              <a:rPr lang="en-US" sz="2800" dirty="0" smtClean="0">
                <a:latin typeface="Courier New" panose="02070309020205020404" pitchFamily="49" charset="0"/>
                <a:cs typeface="Courier New" panose="02070309020205020404" pitchFamily="49" charset="0"/>
              </a:rPr>
              <a:t>tango-9-lts</a:t>
            </a:r>
            <a:r>
              <a:rPr lang="en-US" sz="2800" dirty="0" smtClean="0"/>
              <a:t>.</a:t>
            </a:r>
          </a:p>
          <a:p>
            <a:r>
              <a:rPr lang="en-US" sz="2800" dirty="0" smtClean="0"/>
              <a:t>Only </a:t>
            </a:r>
            <a:r>
              <a:rPr lang="en-US" sz="2800" dirty="0"/>
              <a:t>after accepting a PR against that branch, we can start integrating a fix for the current stable version in the </a:t>
            </a:r>
            <a:r>
              <a:rPr lang="en-US" sz="2800" dirty="0">
                <a:latin typeface="Courier New" panose="02070309020205020404" pitchFamily="49" charset="0"/>
                <a:cs typeface="Courier New" panose="02070309020205020404" pitchFamily="49" charset="0"/>
              </a:rPr>
              <a:t>9.3-backports</a:t>
            </a:r>
            <a:r>
              <a:rPr lang="en-US" sz="2800" dirty="0"/>
              <a:t> branch.</a:t>
            </a:r>
          </a:p>
          <a:p>
            <a:endParaRPr lang="en-GB" sz="2800" dirty="0"/>
          </a:p>
        </p:txBody>
      </p:sp>
    </p:spTree>
    <p:extLst>
      <p:ext uri="{BB962C8B-B14F-4D97-AF65-F5344CB8AC3E}">
        <p14:creationId xmlns:p14="http://schemas.microsoft.com/office/powerpoint/2010/main" val="353847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1734</Words>
  <Application>Microsoft Office PowerPoint</Application>
  <PresentationFormat>On-screen Show (4:3)</PresentationFormat>
  <Paragraphs>275</Paragraphs>
  <Slides>24</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Courier New</vt:lpstr>
      <vt:lpstr>Wingdings</vt:lpstr>
      <vt:lpstr>Office Theme</vt:lpstr>
      <vt:lpstr>PowerPoint Presentation</vt:lpstr>
      <vt:lpstr>Outline</vt:lpstr>
      <vt:lpstr>Introduction</vt:lpstr>
      <vt:lpstr>cppTango Repository Overview</vt:lpstr>
      <vt:lpstr>Development branches</vt:lpstr>
      <vt:lpstr>Tango 9 LTS</vt:lpstr>
      <vt:lpstr>Tango 9 LTS - Bugfixes</vt:lpstr>
      <vt:lpstr>Contribution Rules</vt:lpstr>
      <vt:lpstr>Contribution Steps</vt:lpstr>
      <vt:lpstr>Contribution Rules</vt:lpstr>
      <vt:lpstr>cppTango Dependencies</vt:lpstr>
      <vt:lpstr>cppTango Dependencies: omniORB</vt:lpstr>
      <vt:lpstr>cppTango Dependencies: omniORB</vt:lpstr>
      <vt:lpstr>cppTango Dependencies: omniORB</vt:lpstr>
      <vt:lpstr>cppTango Dependencies: omniORB</vt:lpstr>
      <vt:lpstr>cppTango Dependencies: IDL</vt:lpstr>
      <vt:lpstr>cppTango Dependencies: IDL</vt:lpstr>
      <vt:lpstr>cppTango Dependencies:IDL</vt:lpstr>
      <vt:lpstr>cppTango Dependencies:IDL</vt:lpstr>
      <vt:lpstr>cppTango Dependencies:IDL</vt:lpstr>
      <vt:lpstr>cppTango Dependencies: IDL</vt:lpstr>
      <vt:lpstr>cppTango Dependencies: CORBA</vt:lpstr>
      <vt:lpstr>How to compile cppTango?</vt:lpstr>
      <vt:lpstr>Thank you!</vt:lpstr>
    </vt:vector>
  </TitlesOfParts>
  <Company>ESRF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REGIS</dc:creator>
  <cp:lastModifiedBy>BOURTEMBOURG Reynald</cp:lastModifiedBy>
  <cp:revision>552</cp:revision>
  <dcterms:created xsi:type="dcterms:W3CDTF">2013-06-20T07:15:57Z</dcterms:created>
  <dcterms:modified xsi:type="dcterms:W3CDTF">2020-11-03T14:28:45Z</dcterms:modified>
</cp:coreProperties>
</file>