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46EA2-DB3D-4DD6-AE77-48DF705B4E0D}" type="datetimeFigureOut">
              <a:rPr lang="en-GB" smtClean="0"/>
              <a:t>16/12/2014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9691A-3C19-4F0B-889A-92E041E2B65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6D0A4-BF15-412C-9917-34727B20CBC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349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4"/>
            <a:ext cx="5026529" cy="4114507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04AD6C-9518-4481-B75B-73A6355ECA12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8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1013F-76F2-4BDB-A3A0-41C1440C84F4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817F2-715E-4E72-85C6-4D50299C725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8CAFF1-49F1-44E5-BFCE-85EAAB0BEEC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FDC7ED-B887-4AF4-BF93-E8C1F00FB9D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FFE52-F531-4F44-B0BF-0FF1EA8BE7E0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77827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8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0F7C8-9361-4641-840D-AFA9512599DF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0B47D3-7C2C-4C48-95B9-1749CA92FFF0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6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41758-F808-4BBE-8FEA-B4DB974E010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19188" y="698500"/>
            <a:ext cx="4573587" cy="34290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2560" y="4351293"/>
            <a:ext cx="4992880" cy="4155433"/>
          </a:xfrm>
          <a:noFill/>
          <a:ln/>
        </p:spPr>
        <p:txBody>
          <a:bodyPr/>
          <a:lstStyle/>
          <a:p>
            <a:r>
              <a:rPr lang="fr-FR" smtClean="0"/>
              <a:t>L’interface c’est la partie « visible » du device server</a:t>
            </a:r>
          </a:p>
          <a:p>
            <a:r>
              <a:rPr lang="fr-FR" smtClean="0"/>
              <a:t>Attributs: principalement une grandeur quantifiable</a:t>
            </a:r>
          </a:p>
          <a:p>
            <a:endParaRPr lang="fr-FR" smtClean="0"/>
          </a:p>
          <a:p>
            <a:r>
              <a:rPr lang="fr-FR" smtClean="0"/>
              <a:t>Commande: non quantifiable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18D89A-555B-4BA0-BF6A-860D923A060D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366F0B-8890-4E1A-8155-0ED83C616116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4515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794BC9-CB8E-4E5A-815D-77280FBDF652}" type="slidenum">
              <a:rPr lang="en-GB" smtClean="0"/>
              <a:pPr/>
              <a:t>22</a:t>
            </a:fld>
            <a:endParaRPr lang="en-GB" smtClean="0"/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48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A3A067-7922-4DE7-9B97-278739E53AA5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54F965-801D-45D3-829C-43CFD8F3E68D}" type="slidenum">
              <a:rPr lang="en-GB" smtClean="0"/>
              <a:pPr/>
              <a:t>24</a:t>
            </a:fld>
            <a:endParaRPr lang="en-GB" smtClean="0"/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6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1E635-3B31-4164-8F79-15DA2F370A99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20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B12AB-F47B-422F-892D-25924343EE10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87043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44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8D4E92-7852-49A9-B60D-3A56A65AD0FD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8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7C73A3-686C-4211-9526-E9B3E53AC517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49BBE2-80E6-488C-A6F9-613967E5B9AC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16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984917-51B1-4831-A9C2-DDF519160609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91139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6D6DCD-4709-448C-989D-A8C114FCF188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64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136714-6F66-4B07-AD66-B58DE0547D49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9FC729-ACE2-4294-A95F-F2542A660843}" type="slidenum">
              <a:rPr lang="en-GB" smtClean="0"/>
              <a:pPr/>
              <a:t>35</a:t>
            </a:fld>
            <a:endParaRPr lang="en-GB" smtClean="0"/>
          </a:p>
        </p:txBody>
      </p:sp>
      <p:sp>
        <p:nvSpPr>
          <p:cNvPr id="93187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88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141F3C-31A3-4C10-BDF0-8AD78E2D5BF3}" type="slidenum">
              <a:rPr lang="en-GB" smtClean="0"/>
              <a:pPr/>
              <a:t>38</a:t>
            </a:fld>
            <a:endParaRPr lang="en-GB" smtClean="0"/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1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9EF9A-F9AA-44C3-869A-EA79A718B4A9}" type="slidenum">
              <a:rPr lang="en-GB" smtClean="0"/>
              <a:pPr/>
              <a:t>39</a:t>
            </a:fld>
            <a:endParaRPr lang="en-GB" smtClean="0"/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236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40CA0B-94BE-4380-B8D4-A6B5C446B6F4}" type="slidenum">
              <a:rPr lang="en-GB" smtClean="0"/>
              <a:pPr/>
              <a:t>40</a:t>
            </a:fld>
            <a:endParaRPr lang="en-GB" smtClean="0"/>
          </a:p>
        </p:txBody>
      </p:sp>
      <p:sp>
        <p:nvSpPr>
          <p:cNvPr id="96259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0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8F4095-79EB-4AE6-B8F7-59D2028DF997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97283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4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B474D1-543C-4806-9A4D-D445110A34E9}" type="slidenum">
              <a:rPr lang="en-GB" smtClean="0"/>
              <a:pPr/>
              <a:t>42</a:t>
            </a:fld>
            <a:endParaRPr lang="en-GB" smtClean="0"/>
          </a:p>
        </p:txBody>
      </p:sp>
      <p:sp>
        <p:nvSpPr>
          <p:cNvPr id="98307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85D0C-C19B-4C06-973F-CA6DC04E848D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9933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3C119E-3F2B-4FC8-BB5D-AF425F203069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100355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ED600-79C9-4F35-B441-45D83696E0DA}" type="slidenum">
              <a:rPr lang="en-GB" smtClean="0"/>
              <a:pPr/>
              <a:t>45</a:t>
            </a:fld>
            <a:endParaRPr lang="en-GB" smtClean="0"/>
          </a:p>
        </p:txBody>
      </p:sp>
      <p:sp>
        <p:nvSpPr>
          <p:cNvPr id="101379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0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0BD7E-35F3-4DF7-A2C7-2A6D0BD6A46F}" type="slidenum">
              <a:rPr lang="en-GB" smtClean="0"/>
              <a:pPr/>
              <a:t>46</a:t>
            </a:fld>
            <a:endParaRPr lang="en-GB" smtClean="0"/>
          </a:p>
        </p:txBody>
      </p:sp>
      <p:sp>
        <p:nvSpPr>
          <p:cNvPr id="102403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680A8A-38DB-485B-B8B9-11FDCA1A66E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64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528712-4D65-4A21-BFE3-75E78B1428C3}" type="slidenum">
              <a:rPr lang="en-GB" smtClean="0"/>
              <a:pPr/>
              <a:t>47</a:t>
            </a:fld>
            <a:endParaRPr lang="en-GB" smtClean="0"/>
          </a:p>
        </p:txBody>
      </p:sp>
      <p:sp>
        <p:nvSpPr>
          <p:cNvPr id="103427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28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A7F814-7A9B-45E2-AE75-6C8AA4631513}" type="slidenum">
              <a:rPr lang="en-GB" smtClean="0"/>
              <a:pPr/>
              <a:t>48</a:t>
            </a:fld>
            <a:endParaRPr lang="en-GB" smtClean="0"/>
          </a:p>
        </p:txBody>
      </p:sp>
      <p:sp>
        <p:nvSpPr>
          <p:cNvPr id="10445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5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7EC0CD-AB67-479D-B8F2-ECB8B50434A7}" type="slidenum">
              <a:rPr lang="en-US" smtClean="0"/>
              <a:pPr/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683C4B-7835-445B-AA1E-823DB9DC7B3B}" type="slidenum">
              <a:rPr lang="en-GB" smtClean="0"/>
              <a:pPr/>
              <a:t>50</a:t>
            </a:fld>
            <a:endParaRPr lang="en-GB" smtClean="0"/>
          </a:p>
        </p:txBody>
      </p:sp>
      <p:sp>
        <p:nvSpPr>
          <p:cNvPr id="106499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0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B5B7A-091E-49FB-AD29-895790F29F65}" type="slidenum">
              <a:rPr lang="en-GB" smtClean="0"/>
              <a:pPr/>
              <a:t>51</a:t>
            </a:fld>
            <a:endParaRPr lang="en-GB" smtClean="0"/>
          </a:p>
        </p:txBody>
      </p:sp>
      <p:sp>
        <p:nvSpPr>
          <p:cNvPr id="107523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24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9A2A8B-2C0C-48F1-84A2-8371F927608E}" type="slidenum">
              <a:rPr lang="en-GB" smtClean="0"/>
              <a:pPr/>
              <a:t>52</a:t>
            </a:fld>
            <a:endParaRPr lang="en-GB" smtClean="0"/>
          </a:p>
        </p:txBody>
      </p:sp>
      <p:sp>
        <p:nvSpPr>
          <p:cNvPr id="108547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48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24FF84-771C-4277-9C61-E2886D59CABB}" type="slidenum">
              <a:rPr lang="en-GB" smtClean="0"/>
              <a:pPr/>
              <a:t>55</a:t>
            </a:fld>
            <a:endParaRPr lang="en-GB" smtClean="0"/>
          </a:p>
        </p:txBody>
      </p:sp>
      <p:sp>
        <p:nvSpPr>
          <p:cNvPr id="10957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1154D2-E1AE-45DB-A1E3-413CFAF980F0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8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954259-9156-46AD-929A-276211C63997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2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A3BDCE-8BAE-4152-8491-EC92DAC0D8B9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E501DC-222B-4949-9343-F6C854D8FC0E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0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B5797-CA71-4EE3-87AF-151D8B97D2AD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924549" y="684046"/>
            <a:ext cx="501371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Rectangle 2"/>
          <p:cNvSpPr>
            <a:spLocks noChangeArrowheads="1"/>
          </p:cNvSpPr>
          <p:nvPr>
            <p:ph type="body"/>
          </p:nvPr>
        </p:nvSpPr>
        <p:spPr>
          <a:xfrm>
            <a:off x="914935" y="4342523"/>
            <a:ext cx="5026529" cy="4196359"/>
          </a:xfrm>
          <a:noFill/>
          <a:ln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379413"/>
            <a:ext cx="7767637" cy="21002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Tango Workshop - ICALEPCS 2011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8957E-838C-4F01-ABEF-A8DA8FE7F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28000" t="5000" r="-70000" b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29901-2ACF-4024-81BC-31487E7B7311}" type="datetimeFigureOut">
              <a:rPr lang="en-GB" smtClean="0"/>
              <a:pPr/>
              <a:t>16/12/2014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3935B-C326-492F-A1FE-EEA04E964E75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TANGO_Tag_line_couleur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179512" y="0"/>
            <a:ext cx="1872208" cy="72021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8244408" y="0"/>
            <a:ext cx="899592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 rot="5400000">
            <a:off x="6932295" y="2940913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http://www.tango-controls.org/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9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oleObject" Target="../embeddings/oleObject1.bin"/><Relationship Id="rId14" Type="http://schemas.openxmlformats.org/officeDocument/2006/relationships/image" Target="../media/image20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F7F08-4150-4778-91DA-65574DBBEE2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172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3068960"/>
            <a:ext cx="7772400" cy="1100137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6600" dirty="0" smtClean="0"/>
              <a:t>Tango Basics</a:t>
            </a:r>
          </a:p>
        </p:txBody>
      </p:sp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987425" cy="12192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</p:pic>
      <p:pic>
        <p:nvPicPr>
          <p:cNvPr id="717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1772816"/>
            <a:ext cx="1752600" cy="852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412776"/>
            <a:ext cx="1096963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176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1628800"/>
            <a:ext cx="1295400" cy="94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899592" y="4221088"/>
            <a:ext cx="5410200" cy="1219200"/>
            <a:chOff x="1447800" y="4267200"/>
            <a:chExt cx="5410200" cy="1219200"/>
          </a:xfrm>
        </p:grpSpPr>
        <p:pic>
          <p:nvPicPr>
            <p:cNvPr id="7179" name="Picture 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447800" y="4267200"/>
              <a:ext cx="1209675" cy="12001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7180" name="Picture 8" descr="MAX-logo_140x57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819400" y="4495800"/>
              <a:ext cx="2089150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181600" y="4419600"/>
              <a:ext cx="16764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  <a:endParaRPr lang="en-US" dirty="0"/>
          </a:p>
        </p:txBody>
      </p:sp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DDCC7C-ACBA-4B15-AE24-E5C19F5CF98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536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1524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The Tango Device Server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219200"/>
            <a:ext cx="7772400" cy="11430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Each device server is defined by the couple “executable name / instance name”</a:t>
            </a:r>
          </a:p>
        </p:txBody>
      </p:sp>
      <p:sp>
        <p:nvSpPr>
          <p:cNvPr id="15366" name="AutoShape 3"/>
          <p:cNvSpPr>
            <a:spLocks noChangeArrowheads="1"/>
          </p:cNvSpPr>
          <p:nvPr/>
        </p:nvSpPr>
        <p:spPr bwMode="auto">
          <a:xfrm>
            <a:off x="-1438275" y="2743200"/>
            <a:ext cx="9134475" cy="73152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9816 w 21600"/>
              <a:gd name="T19" fmla="*/ 0 h 21600"/>
              <a:gd name="T20" fmla="*/ 21599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9765" y="49"/>
                </a:moveTo>
                <a:cubicBezTo>
                  <a:pt x="10109" y="16"/>
                  <a:pt x="10454" y="-1"/>
                  <a:pt x="10800" y="0"/>
                </a:cubicBezTo>
                <a:cubicBezTo>
                  <a:pt x="16694" y="0"/>
                  <a:pt x="21500" y="4726"/>
                  <a:pt x="21598" y="10619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9765" y="49"/>
                </a:moveTo>
                <a:cubicBezTo>
                  <a:pt x="10109" y="16"/>
                  <a:pt x="10454" y="-1"/>
                  <a:pt x="10800" y="0"/>
                </a:cubicBezTo>
                <a:cubicBezTo>
                  <a:pt x="16694" y="0"/>
                  <a:pt x="21500" y="4726"/>
                  <a:pt x="21598" y="10619"/>
                </a:cubicBezTo>
              </a:path>
            </a:pathLst>
          </a:cu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7245350" y="2362200"/>
            <a:ext cx="17208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One vacuum pump</a:t>
            </a:r>
          </a:p>
        </p:txBody>
      </p:sp>
      <p:sp>
        <p:nvSpPr>
          <p:cNvPr id="15368" name="Rectangle 5"/>
          <p:cNvSpPr>
            <a:spLocks noChangeArrowheads="1"/>
          </p:cNvSpPr>
          <p:nvPr/>
        </p:nvSpPr>
        <p:spPr bwMode="auto">
          <a:xfrm>
            <a:off x="2819400" y="2668588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3200400" y="2668588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7"/>
          <p:cNvSpPr>
            <a:spLocks noChangeArrowheads="1"/>
          </p:cNvSpPr>
          <p:nvPr/>
        </p:nvSpPr>
        <p:spPr bwMode="auto">
          <a:xfrm>
            <a:off x="3505200" y="2668588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8"/>
          <p:cNvSpPr>
            <a:spLocks noChangeArrowheads="1"/>
          </p:cNvSpPr>
          <p:nvPr/>
        </p:nvSpPr>
        <p:spPr bwMode="auto">
          <a:xfrm>
            <a:off x="3810000" y="2668588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Rectangle 9"/>
          <p:cNvSpPr>
            <a:spLocks noChangeArrowheads="1"/>
          </p:cNvSpPr>
          <p:nvPr/>
        </p:nvSpPr>
        <p:spPr bwMode="auto">
          <a:xfrm>
            <a:off x="4114800" y="2744788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Rectangle 10"/>
          <p:cNvSpPr>
            <a:spLocks noChangeArrowheads="1"/>
          </p:cNvSpPr>
          <p:nvPr/>
        </p:nvSpPr>
        <p:spPr bwMode="auto">
          <a:xfrm>
            <a:off x="4419600" y="2820988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Rectangle 11"/>
          <p:cNvSpPr>
            <a:spLocks noChangeArrowheads="1"/>
          </p:cNvSpPr>
          <p:nvPr/>
        </p:nvSpPr>
        <p:spPr bwMode="auto">
          <a:xfrm>
            <a:off x="4724400" y="2897188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2"/>
          <p:cNvSpPr>
            <a:spLocks noChangeArrowheads="1"/>
          </p:cNvSpPr>
          <p:nvPr/>
        </p:nvSpPr>
        <p:spPr bwMode="auto">
          <a:xfrm>
            <a:off x="5029200" y="2973388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3"/>
          <p:cNvSpPr>
            <a:spLocks noChangeArrowheads="1"/>
          </p:cNvSpPr>
          <p:nvPr/>
        </p:nvSpPr>
        <p:spPr bwMode="auto">
          <a:xfrm>
            <a:off x="5257800" y="3125788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Rectangle 14"/>
          <p:cNvSpPr>
            <a:spLocks noChangeArrowheads="1"/>
          </p:cNvSpPr>
          <p:nvPr/>
        </p:nvSpPr>
        <p:spPr bwMode="auto">
          <a:xfrm>
            <a:off x="5562600" y="3278188"/>
            <a:ext cx="152400" cy="150812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Rectangle 15"/>
          <p:cNvSpPr>
            <a:spLocks noChangeArrowheads="1"/>
          </p:cNvSpPr>
          <p:nvPr/>
        </p:nvSpPr>
        <p:spPr bwMode="auto">
          <a:xfrm>
            <a:off x="5791200" y="3429000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Rectangle 16"/>
          <p:cNvSpPr>
            <a:spLocks noChangeArrowheads="1"/>
          </p:cNvSpPr>
          <p:nvPr/>
        </p:nvSpPr>
        <p:spPr bwMode="auto">
          <a:xfrm>
            <a:off x="6019800" y="3581400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Rectangle 17"/>
          <p:cNvSpPr>
            <a:spLocks noChangeArrowheads="1"/>
          </p:cNvSpPr>
          <p:nvPr/>
        </p:nvSpPr>
        <p:spPr bwMode="auto">
          <a:xfrm>
            <a:off x="6248400" y="3733800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Rectangle 18"/>
          <p:cNvSpPr>
            <a:spLocks noChangeArrowheads="1"/>
          </p:cNvSpPr>
          <p:nvPr/>
        </p:nvSpPr>
        <p:spPr bwMode="auto">
          <a:xfrm>
            <a:off x="6477000" y="3962400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Rectangle 19"/>
          <p:cNvSpPr>
            <a:spLocks noChangeArrowheads="1"/>
          </p:cNvSpPr>
          <p:nvPr/>
        </p:nvSpPr>
        <p:spPr bwMode="auto">
          <a:xfrm>
            <a:off x="6705600" y="4191000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0"/>
          <p:cNvSpPr>
            <a:spLocks noChangeArrowheads="1"/>
          </p:cNvSpPr>
          <p:nvPr/>
        </p:nvSpPr>
        <p:spPr bwMode="auto">
          <a:xfrm>
            <a:off x="6934200" y="4419600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1"/>
          <p:cNvSpPr>
            <a:spLocks noChangeArrowheads="1"/>
          </p:cNvSpPr>
          <p:nvPr/>
        </p:nvSpPr>
        <p:spPr bwMode="auto">
          <a:xfrm>
            <a:off x="7086600" y="4648200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2"/>
          <p:cNvSpPr>
            <a:spLocks noChangeArrowheads="1"/>
          </p:cNvSpPr>
          <p:nvPr/>
        </p:nvSpPr>
        <p:spPr bwMode="auto">
          <a:xfrm>
            <a:off x="7239000" y="4876800"/>
            <a:ext cx="152400" cy="150813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3"/>
          <p:cNvSpPr>
            <a:spLocks noChangeArrowheads="1"/>
          </p:cNvSpPr>
          <p:nvPr/>
        </p:nvSpPr>
        <p:spPr bwMode="auto">
          <a:xfrm>
            <a:off x="7391400" y="5180013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4"/>
          <p:cNvSpPr>
            <a:spLocks noChangeArrowheads="1"/>
          </p:cNvSpPr>
          <p:nvPr/>
        </p:nvSpPr>
        <p:spPr bwMode="auto">
          <a:xfrm>
            <a:off x="7467600" y="5484813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5"/>
          <p:cNvSpPr>
            <a:spLocks noChangeArrowheads="1"/>
          </p:cNvSpPr>
          <p:nvPr/>
        </p:nvSpPr>
        <p:spPr bwMode="auto">
          <a:xfrm>
            <a:off x="7086600" y="2438400"/>
            <a:ext cx="152400" cy="152400"/>
          </a:xfrm>
          <a:prstGeom prst="rect">
            <a:avLst/>
          </a:prstGeom>
          <a:solidFill>
            <a:srgbClr val="0099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Line 26"/>
          <p:cNvSpPr>
            <a:spLocks noChangeShapeType="1"/>
          </p:cNvSpPr>
          <p:nvPr/>
        </p:nvSpPr>
        <p:spPr bwMode="auto">
          <a:xfrm>
            <a:off x="2895600" y="2820988"/>
            <a:ext cx="304800" cy="12176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0" name="Line 27"/>
          <p:cNvSpPr>
            <a:spLocks noChangeShapeType="1"/>
          </p:cNvSpPr>
          <p:nvPr/>
        </p:nvSpPr>
        <p:spPr bwMode="auto">
          <a:xfrm flipH="1">
            <a:off x="3195638" y="2820988"/>
            <a:ext cx="85725" cy="12176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1" name="Line 28"/>
          <p:cNvSpPr>
            <a:spLocks noChangeShapeType="1"/>
          </p:cNvSpPr>
          <p:nvPr/>
        </p:nvSpPr>
        <p:spPr bwMode="auto">
          <a:xfrm flipH="1">
            <a:off x="3195638" y="2820988"/>
            <a:ext cx="390525" cy="12176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2" name="Line 29"/>
          <p:cNvSpPr>
            <a:spLocks noChangeShapeType="1"/>
          </p:cNvSpPr>
          <p:nvPr/>
        </p:nvSpPr>
        <p:spPr bwMode="auto">
          <a:xfrm flipH="1">
            <a:off x="3195638" y="2820988"/>
            <a:ext cx="695325" cy="12176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3" name="Line 30"/>
          <p:cNvSpPr>
            <a:spLocks noChangeShapeType="1"/>
          </p:cNvSpPr>
          <p:nvPr/>
        </p:nvSpPr>
        <p:spPr bwMode="auto">
          <a:xfrm flipH="1">
            <a:off x="3195638" y="2897188"/>
            <a:ext cx="1000125" cy="11414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4" name="Line 31"/>
          <p:cNvSpPr>
            <a:spLocks noChangeShapeType="1"/>
          </p:cNvSpPr>
          <p:nvPr/>
        </p:nvSpPr>
        <p:spPr bwMode="auto">
          <a:xfrm flipH="1">
            <a:off x="4033838" y="2973388"/>
            <a:ext cx="466725" cy="10652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5" name="Line 32"/>
          <p:cNvSpPr>
            <a:spLocks noChangeShapeType="1"/>
          </p:cNvSpPr>
          <p:nvPr/>
        </p:nvSpPr>
        <p:spPr bwMode="auto">
          <a:xfrm flipH="1">
            <a:off x="4033838" y="3049588"/>
            <a:ext cx="771525" cy="9890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6" name="Line 33"/>
          <p:cNvSpPr>
            <a:spLocks noChangeShapeType="1"/>
          </p:cNvSpPr>
          <p:nvPr/>
        </p:nvSpPr>
        <p:spPr bwMode="auto">
          <a:xfrm flipH="1">
            <a:off x="4033838" y="3125788"/>
            <a:ext cx="1076325" cy="9128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7" name="Line 34"/>
          <p:cNvSpPr>
            <a:spLocks noChangeShapeType="1"/>
          </p:cNvSpPr>
          <p:nvPr/>
        </p:nvSpPr>
        <p:spPr bwMode="auto">
          <a:xfrm flipH="1">
            <a:off x="4033838" y="3278188"/>
            <a:ext cx="1304925" cy="7604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8" name="Line 35"/>
          <p:cNvSpPr>
            <a:spLocks noChangeShapeType="1"/>
          </p:cNvSpPr>
          <p:nvPr/>
        </p:nvSpPr>
        <p:spPr bwMode="auto">
          <a:xfrm flipH="1">
            <a:off x="4033838" y="3429000"/>
            <a:ext cx="1609725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99" name="Rectangle 36"/>
          <p:cNvSpPr>
            <a:spLocks noChangeArrowheads="1"/>
          </p:cNvSpPr>
          <p:nvPr/>
        </p:nvSpPr>
        <p:spPr bwMode="auto">
          <a:xfrm>
            <a:off x="2743200" y="3886200"/>
            <a:ext cx="1676400" cy="685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Oval 37"/>
          <p:cNvSpPr>
            <a:spLocks noChangeArrowheads="1"/>
          </p:cNvSpPr>
          <p:nvPr/>
        </p:nvSpPr>
        <p:spPr bwMode="auto">
          <a:xfrm>
            <a:off x="2971800" y="4038600"/>
            <a:ext cx="533400" cy="4572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Oval 38"/>
          <p:cNvSpPr>
            <a:spLocks noChangeArrowheads="1"/>
          </p:cNvSpPr>
          <p:nvPr/>
        </p:nvSpPr>
        <p:spPr bwMode="auto">
          <a:xfrm>
            <a:off x="3657600" y="4038600"/>
            <a:ext cx="533400" cy="4572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Text Box 39"/>
          <p:cNvSpPr txBox="1">
            <a:spLocks noChangeArrowheads="1"/>
          </p:cNvSpPr>
          <p:nvPr/>
        </p:nvSpPr>
        <p:spPr bwMode="auto">
          <a:xfrm>
            <a:off x="2897188" y="4114800"/>
            <a:ext cx="700087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VP-DS</a:t>
            </a:r>
          </a:p>
        </p:txBody>
      </p:sp>
      <p:sp>
        <p:nvSpPr>
          <p:cNvPr id="15403" name="Text Box 40"/>
          <p:cNvSpPr txBox="1">
            <a:spLocks noChangeArrowheads="1"/>
          </p:cNvSpPr>
          <p:nvPr/>
        </p:nvSpPr>
        <p:spPr bwMode="auto">
          <a:xfrm>
            <a:off x="3582988" y="4114800"/>
            <a:ext cx="700087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VP-DS</a:t>
            </a:r>
          </a:p>
        </p:txBody>
      </p:sp>
      <p:sp>
        <p:nvSpPr>
          <p:cNvPr id="15404" name="Text Box 41"/>
          <p:cNvSpPr txBox="1">
            <a:spLocks noChangeArrowheads="1"/>
          </p:cNvSpPr>
          <p:nvPr/>
        </p:nvSpPr>
        <p:spPr bwMode="auto">
          <a:xfrm>
            <a:off x="2362200" y="3581400"/>
            <a:ext cx="881063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host X</a:t>
            </a:r>
          </a:p>
        </p:txBody>
      </p:sp>
      <p:sp>
        <p:nvSpPr>
          <p:cNvPr id="15405" name="Rectangle 42"/>
          <p:cNvSpPr>
            <a:spLocks noChangeArrowheads="1"/>
          </p:cNvSpPr>
          <p:nvPr/>
        </p:nvSpPr>
        <p:spPr bwMode="auto">
          <a:xfrm>
            <a:off x="4953000" y="4724400"/>
            <a:ext cx="1676400" cy="6842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06" name="Oval 43"/>
          <p:cNvSpPr>
            <a:spLocks noChangeArrowheads="1"/>
          </p:cNvSpPr>
          <p:nvPr/>
        </p:nvSpPr>
        <p:spPr bwMode="auto">
          <a:xfrm>
            <a:off x="5181600" y="4876800"/>
            <a:ext cx="533400" cy="45561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Oval 44"/>
          <p:cNvSpPr>
            <a:spLocks noChangeArrowheads="1"/>
          </p:cNvSpPr>
          <p:nvPr/>
        </p:nvSpPr>
        <p:spPr bwMode="auto">
          <a:xfrm>
            <a:off x="5867400" y="4876800"/>
            <a:ext cx="533400" cy="45561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08" name="Text Box 45"/>
          <p:cNvSpPr txBox="1">
            <a:spLocks noChangeArrowheads="1"/>
          </p:cNvSpPr>
          <p:nvPr/>
        </p:nvSpPr>
        <p:spPr bwMode="auto">
          <a:xfrm>
            <a:off x="5106988" y="4953000"/>
            <a:ext cx="700087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VP-DS</a:t>
            </a:r>
          </a:p>
        </p:txBody>
      </p:sp>
      <p:sp>
        <p:nvSpPr>
          <p:cNvPr id="15409" name="Text Box 46"/>
          <p:cNvSpPr txBox="1">
            <a:spLocks noChangeArrowheads="1"/>
          </p:cNvSpPr>
          <p:nvPr/>
        </p:nvSpPr>
        <p:spPr bwMode="auto">
          <a:xfrm>
            <a:off x="5792788" y="4953000"/>
            <a:ext cx="700087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VP-DS</a:t>
            </a:r>
          </a:p>
        </p:txBody>
      </p:sp>
      <p:sp>
        <p:nvSpPr>
          <p:cNvPr id="15410" name="Text Box 47"/>
          <p:cNvSpPr txBox="1">
            <a:spLocks noChangeArrowheads="1"/>
          </p:cNvSpPr>
          <p:nvPr/>
        </p:nvSpPr>
        <p:spPr bwMode="auto">
          <a:xfrm>
            <a:off x="4724400" y="4343400"/>
            <a:ext cx="1143000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Host Y</a:t>
            </a:r>
          </a:p>
        </p:txBody>
      </p:sp>
      <p:sp>
        <p:nvSpPr>
          <p:cNvPr id="15411" name="Line 48"/>
          <p:cNvSpPr>
            <a:spLocks noChangeShapeType="1"/>
          </p:cNvSpPr>
          <p:nvPr/>
        </p:nvSpPr>
        <p:spPr bwMode="auto">
          <a:xfrm flipH="1">
            <a:off x="5481638" y="3581400"/>
            <a:ext cx="390525" cy="1295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12" name="Line 49"/>
          <p:cNvSpPr>
            <a:spLocks noChangeShapeType="1"/>
          </p:cNvSpPr>
          <p:nvPr/>
        </p:nvSpPr>
        <p:spPr bwMode="auto">
          <a:xfrm flipH="1">
            <a:off x="5481638" y="3733800"/>
            <a:ext cx="619125" cy="1143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13" name="Line 50"/>
          <p:cNvSpPr>
            <a:spLocks noChangeShapeType="1"/>
          </p:cNvSpPr>
          <p:nvPr/>
        </p:nvSpPr>
        <p:spPr bwMode="auto">
          <a:xfrm flipH="1">
            <a:off x="5481638" y="3886200"/>
            <a:ext cx="847725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14" name="Line 51"/>
          <p:cNvSpPr>
            <a:spLocks noChangeShapeType="1"/>
          </p:cNvSpPr>
          <p:nvPr/>
        </p:nvSpPr>
        <p:spPr bwMode="auto">
          <a:xfrm flipH="1">
            <a:off x="5481638" y="4114800"/>
            <a:ext cx="1076325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15" name="Line 52"/>
          <p:cNvSpPr>
            <a:spLocks noChangeShapeType="1"/>
          </p:cNvSpPr>
          <p:nvPr/>
        </p:nvSpPr>
        <p:spPr bwMode="auto">
          <a:xfrm flipH="1">
            <a:off x="5481638" y="4343400"/>
            <a:ext cx="1228725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16" name="AutoShape 53"/>
          <p:cNvSpPr>
            <a:spLocks/>
          </p:cNvSpPr>
          <p:nvPr/>
        </p:nvSpPr>
        <p:spPr bwMode="auto">
          <a:xfrm rot="5400000">
            <a:off x="3243263" y="1719263"/>
            <a:ext cx="381000" cy="1828800"/>
          </a:xfrm>
          <a:prstGeom prst="leftBrace">
            <a:avLst>
              <a:gd name="adj1" fmla="val 40000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Line 54"/>
          <p:cNvSpPr>
            <a:spLocks noChangeShapeType="1"/>
          </p:cNvSpPr>
          <p:nvPr/>
        </p:nvSpPr>
        <p:spPr bwMode="auto">
          <a:xfrm flipV="1">
            <a:off x="6324600" y="4567238"/>
            <a:ext cx="609600" cy="3905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18" name="Line 55"/>
          <p:cNvSpPr>
            <a:spLocks noChangeShapeType="1"/>
          </p:cNvSpPr>
          <p:nvPr/>
        </p:nvSpPr>
        <p:spPr bwMode="auto">
          <a:xfrm flipV="1">
            <a:off x="6324600" y="4795838"/>
            <a:ext cx="762000" cy="1619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19" name="Line 56"/>
          <p:cNvSpPr>
            <a:spLocks noChangeShapeType="1"/>
          </p:cNvSpPr>
          <p:nvPr/>
        </p:nvSpPr>
        <p:spPr bwMode="auto">
          <a:xfrm>
            <a:off x="6324600" y="4953000"/>
            <a:ext cx="9144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20" name="Line 57"/>
          <p:cNvSpPr>
            <a:spLocks noChangeShapeType="1"/>
          </p:cNvSpPr>
          <p:nvPr/>
        </p:nvSpPr>
        <p:spPr bwMode="auto">
          <a:xfrm>
            <a:off x="6324600" y="4953000"/>
            <a:ext cx="1066800" cy="304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21" name="Line 58"/>
          <p:cNvSpPr>
            <a:spLocks noChangeShapeType="1"/>
          </p:cNvSpPr>
          <p:nvPr/>
        </p:nvSpPr>
        <p:spPr bwMode="auto">
          <a:xfrm>
            <a:off x="6324600" y="4953000"/>
            <a:ext cx="1143000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422" name="AutoShape 59"/>
          <p:cNvSpPr>
            <a:spLocks/>
          </p:cNvSpPr>
          <p:nvPr/>
        </p:nvSpPr>
        <p:spPr bwMode="auto">
          <a:xfrm>
            <a:off x="5943600" y="2667000"/>
            <a:ext cx="304800" cy="685800"/>
          </a:xfrm>
          <a:prstGeom prst="rightBrace">
            <a:avLst>
              <a:gd name="adj1" fmla="val 18750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23" name="AutoShape 60"/>
          <p:cNvSpPr>
            <a:spLocks/>
          </p:cNvSpPr>
          <p:nvPr/>
        </p:nvSpPr>
        <p:spPr bwMode="auto">
          <a:xfrm>
            <a:off x="6858000" y="3352800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24" name="AutoShape 61"/>
          <p:cNvSpPr>
            <a:spLocks/>
          </p:cNvSpPr>
          <p:nvPr/>
        </p:nvSpPr>
        <p:spPr bwMode="auto">
          <a:xfrm>
            <a:off x="7696200" y="4343400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25" name="Text Box 62"/>
          <p:cNvSpPr txBox="1">
            <a:spLocks noChangeArrowheads="1"/>
          </p:cNvSpPr>
          <p:nvPr/>
        </p:nvSpPr>
        <p:spPr bwMode="auto">
          <a:xfrm>
            <a:off x="6245225" y="2743200"/>
            <a:ext cx="124777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sr/v-ip/c9-1 to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sr/v-ip/c9-5</a:t>
            </a:r>
          </a:p>
        </p:txBody>
      </p:sp>
      <p:sp>
        <p:nvSpPr>
          <p:cNvPr id="15426" name="Text Box 63"/>
          <p:cNvSpPr txBox="1">
            <a:spLocks noChangeArrowheads="1"/>
          </p:cNvSpPr>
          <p:nvPr/>
        </p:nvSpPr>
        <p:spPr bwMode="auto">
          <a:xfrm>
            <a:off x="7158038" y="3581400"/>
            <a:ext cx="133667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sr/v-ip/c10-1 to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sr/v-ip/c10-5</a:t>
            </a:r>
          </a:p>
        </p:txBody>
      </p:sp>
      <p:sp>
        <p:nvSpPr>
          <p:cNvPr id="15427" name="Text Box 64"/>
          <p:cNvSpPr txBox="1">
            <a:spLocks noChangeArrowheads="1"/>
          </p:cNvSpPr>
          <p:nvPr/>
        </p:nvSpPr>
        <p:spPr bwMode="auto">
          <a:xfrm>
            <a:off x="7810500" y="4724400"/>
            <a:ext cx="133667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sr/v-ip/c11-1 to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sr/v-ip/c11-5</a:t>
            </a:r>
          </a:p>
        </p:txBody>
      </p:sp>
      <p:sp>
        <p:nvSpPr>
          <p:cNvPr id="15428" name="Text Box 65"/>
          <p:cNvSpPr txBox="1">
            <a:spLocks noChangeArrowheads="1"/>
          </p:cNvSpPr>
          <p:nvPr/>
        </p:nvSpPr>
        <p:spPr bwMode="auto">
          <a:xfrm>
            <a:off x="2354263" y="2133600"/>
            <a:ext cx="2084387" cy="309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sr/v-ip/c8-1 to sr/v-ip/c8-5</a:t>
            </a:r>
          </a:p>
        </p:txBody>
      </p:sp>
      <p:sp>
        <p:nvSpPr>
          <p:cNvPr id="15429" name="Text Box 66"/>
          <p:cNvSpPr txBox="1">
            <a:spLocks noChangeArrowheads="1"/>
          </p:cNvSpPr>
          <p:nvPr/>
        </p:nvSpPr>
        <p:spPr bwMode="auto">
          <a:xfrm>
            <a:off x="1219200" y="4800600"/>
            <a:ext cx="3633788" cy="1325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How is it possible to define that device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sr/v-ip/c9-3 belongs to the second VP-DS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running on Crate X ?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Start each device server with an </a:t>
            </a:r>
            <a:r>
              <a:rPr lang="en-US" sz="1600" b="1">
                <a:solidFill>
                  <a:srgbClr val="000000"/>
                </a:solidFill>
              </a:rPr>
              <a:t>INSTANCE NAME</a:t>
            </a:r>
          </a:p>
        </p:txBody>
      </p:sp>
      <p:sp>
        <p:nvSpPr>
          <p:cNvPr id="15430" name="Rectangle 67"/>
          <p:cNvSpPr>
            <a:spLocks noChangeArrowheads="1"/>
          </p:cNvSpPr>
          <p:nvPr/>
        </p:nvSpPr>
        <p:spPr bwMode="auto">
          <a:xfrm>
            <a:off x="1219200" y="4800600"/>
            <a:ext cx="3581400" cy="13716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ooter Placeholder 7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208770-8974-452E-9935-DA60B8DCFDC6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638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2286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The Tango Device Server</a:t>
            </a: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052736"/>
            <a:ext cx="7772400" cy="48768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During its startup sequence, a Tango device server asks the database which devices it has to create and to manage (number and names)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Device servers are started like</a:t>
            </a:r>
          </a:p>
          <a:p>
            <a:pPr marL="738188" lvl="1" indent="-280988" eaLnBrk="1" hangingPunct="1">
              <a:buFont typeface="Wingdings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VP-DS c8</a:t>
            </a:r>
          </a:p>
          <a:p>
            <a:pPr marL="738188" lvl="1" indent="-280988" eaLnBrk="1" hangingPunct="1">
              <a:buFont typeface="Wingdings" pitchFamily="2" charset="2"/>
              <a:buChar char="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VP-DS c10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/>
        </p:nvGraphicFramePr>
        <p:xfrm>
          <a:off x="611560" y="4653136"/>
          <a:ext cx="7240588" cy="1755072"/>
        </p:xfrm>
        <a:graphic>
          <a:graphicData uri="http://schemas.openxmlformats.org/drawingml/2006/table">
            <a:tbl>
              <a:tblPr/>
              <a:tblGrid>
                <a:gridCol w="1903413"/>
                <a:gridCol w="1512887"/>
                <a:gridCol w="1709738"/>
                <a:gridCol w="2114550"/>
              </a:tblGrid>
              <a:tr h="40957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DS exec name</a:t>
                      </a:r>
                    </a:p>
                  </a:txBody>
                  <a:tcPr marL="90000" marR="90000" marT="135252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Inst name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Class name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Device name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VP-DS</a:t>
                      </a:r>
                    </a:p>
                  </a:txBody>
                  <a:tcPr marL="90000" marR="90000" marT="145080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c8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RibberPump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sr/v-ip/c8-1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VP-DS</a:t>
                      </a:r>
                    </a:p>
                  </a:txBody>
                  <a:tcPr marL="90000" marR="90000" marT="145080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c8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RibberPump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sr/v-ip/c8-2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VP-DS</a:t>
                      </a:r>
                    </a:p>
                  </a:txBody>
                  <a:tcPr marL="90000" marR="90000" marT="145080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c8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RibberPump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/v-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/c8-3</a:t>
                      </a:r>
                    </a:p>
                  </a:txBody>
                  <a:tcPr marL="90000" marR="90000" marT="145080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A00A12-87A4-4C06-BDAE-E3517EBA904C}" type="datetime1">
              <a:rPr lang="en-US"/>
              <a:pPr>
                <a:defRPr/>
              </a:pPr>
              <a:t>12/16/2014</a:t>
            </a:fld>
            <a:endParaRPr lang="en-US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0EBCD-BF01-44A8-BDCB-C17C63694EEA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Device server startup sequence</a:t>
            </a:r>
          </a:p>
        </p:txBody>
      </p:sp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1066800" y="3200400"/>
            <a:ext cx="2743200" cy="457200"/>
          </a:xfrm>
          <a:prstGeom prst="ellipse">
            <a:avLst/>
          </a:prstGeom>
          <a:solidFill>
            <a:srgbClr val="99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Db server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4876800" y="1905000"/>
            <a:ext cx="18288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Clients</a:t>
            </a:r>
          </a:p>
        </p:txBody>
      </p:sp>
      <p:sp>
        <p:nvSpPr>
          <p:cNvPr id="17415" name="Oval 17"/>
          <p:cNvSpPr>
            <a:spLocks noChangeArrowheads="1"/>
          </p:cNvSpPr>
          <p:nvPr/>
        </p:nvSpPr>
        <p:spPr bwMode="auto">
          <a:xfrm>
            <a:off x="1371600" y="5562600"/>
            <a:ext cx="23622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Server xx/yy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524000" y="4419600"/>
            <a:ext cx="22923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 am xx/yy</a:t>
            </a:r>
          </a:p>
          <a:p>
            <a:r>
              <a:rPr lang="en-US"/>
              <a:t>Give me my data</a:t>
            </a:r>
          </a:p>
        </p:txBody>
      </p:sp>
      <p:cxnSp>
        <p:nvCxnSpPr>
          <p:cNvPr id="47" name="Curved Connector 46"/>
          <p:cNvCxnSpPr>
            <a:cxnSpLocks noChangeShapeType="1"/>
            <a:stCxn id="17413" idx="4"/>
            <a:endCxn id="17415" idx="0"/>
          </p:cNvCxnSpPr>
          <p:nvPr/>
        </p:nvCxnSpPr>
        <p:spPr bwMode="auto">
          <a:xfrm rot="16200000" flipH="1">
            <a:off x="1543050" y="4552950"/>
            <a:ext cx="1905000" cy="11430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667000" y="4267200"/>
            <a:ext cx="22590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a/bb/1 properties</a:t>
            </a:r>
          </a:p>
          <a:p>
            <a:r>
              <a:rPr lang="en-US"/>
              <a:t>a/bb/2 properties</a:t>
            </a:r>
          </a:p>
        </p:txBody>
      </p:sp>
      <p:cxnSp>
        <p:nvCxnSpPr>
          <p:cNvPr id="53" name="Curved Connector 52"/>
          <p:cNvCxnSpPr>
            <a:cxnSpLocks noChangeShapeType="1"/>
          </p:cNvCxnSpPr>
          <p:nvPr/>
        </p:nvCxnSpPr>
        <p:spPr bwMode="auto">
          <a:xfrm rot="16200000" flipV="1">
            <a:off x="1657350" y="4438650"/>
            <a:ext cx="1905000" cy="34290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7" name="Curved Connector 56"/>
          <p:cNvCxnSpPr>
            <a:cxnSpLocks noChangeShapeType="1"/>
            <a:stCxn id="17415" idx="5"/>
          </p:cNvCxnSpPr>
          <p:nvPr/>
        </p:nvCxnSpPr>
        <p:spPr bwMode="auto">
          <a:xfrm rot="5400000">
            <a:off x="2580482" y="5593556"/>
            <a:ext cx="512762" cy="1101725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7421" name="Oval 17"/>
          <p:cNvSpPr>
            <a:spLocks noChangeArrowheads="1"/>
          </p:cNvSpPr>
          <p:nvPr/>
        </p:nvSpPr>
        <p:spPr bwMode="auto">
          <a:xfrm>
            <a:off x="1143000" y="6248400"/>
            <a:ext cx="15240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hw</a:t>
            </a:r>
          </a:p>
        </p:txBody>
      </p:sp>
      <p:sp>
        <p:nvSpPr>
          <p:cNvPr id="17422" name="Oval 17"/>
          <p:cNvSpPr>
            <a:spLocks noChangeArrowheads="1"/>
          </p:cNvSpPr>
          <p:nvPr/>
        </p:nvSpPr>
        <p:spPr bwMode="auto">
          <a:xfrm>
            <a:off x="2057400" y="6248400"/>
            <a:ext cx="15240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hw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590800" y="5867400"/>
            <a:ext cx="2284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Init the hardware</a:t>
            </a:r>
          </a:p>
        </p:txBody>
      </p:sp>
      <p:cxnSp>
        <p:nvCxnSpPr>
          <p:cNvPr id="72" name="Curved Connector 71"/>
          <p:cNvCxnSpPr>
            <a:cxnSpLocks noChangeShapeType="1"/>
            <a:endCxn id="17413" idx="4"/>
          </p:cNvCxnSpPr>
          <p:nvPr/>
        </p:nvCxnSpPr>
        <p:spPr bwMode="auto">
          <a:xfrm rot="16200000" flipV="1">
            <a:off x="1485900" y="4610100"/>
            <a:ext cx="1981200" cy="7620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2209800" y="3886200"/>
            <a:ext cx="2105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a/bb/1 exported</a:t>
            </a:r>
          </a:p>
          <a:p>
            <a:r>
              <a:rPr lang="en-US"/>
              <a:t>a/bb/2 exported</a:t>
            </a:r>
          </a:p>
        </p:txBody>
      </p:sp>
      <p:sp>
        <p:nvSpPr>
          <p:cNvPr id="77" name="Oval 17"/>
          <p:cNvSpPr>
            <a:spLocks noChangeArrowheads="1"/>
          </p:cNvSpPr>
          <p:nvPr/>
        </p:nvSpPr>
        <p:spPr bwMode="auto">
          <a:xfrm>
            <a:off x="3581400" y="5181600"/>
            <a:ext cx="23622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Server xy/yx</a:t>
            </a:r>
          </a:p>
        </p:txBody>
      </p:sp>
      <p:sp>
        <p:nvSpPr>
          <p:cNvPr id="78" name="Oval 17"/>
          <p:cNvSpPr>
            <a:spLocks noChangeArrowheads="1"/>
          </p:cNvSpPr>
          <p:nvPr/>
        </p:nvSpPr>
        <p:spPr bwMode="auto">
          <a:xfrm>
            <a:off x="5943600" y="5334000"/>
            <a:ext cx="23622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Server zz/yy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4191000" y="5638800"/>
            <a:ext cx="2105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a/bb/3 exported</a:t>
            </a:r>
          </a:p>
          <a:p>
            <a:r>
              <a:rPr lang="en-US"/>
              <a:t>a/bb/4 exported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6477000" y="5715000"/>
            <a:ext cx="2105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a/bb/5 exported</a:t>
            </a:r>
          </a:p>
          <a:p>
            <a:r>
              <a:rPr lang="en-US"/>
              <a:t>a/bb/6 exported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5" grpId="1"/>
      <p:bldP spid="52" grpId="0"/>
      <p:bldP spid="52" grpId="1"/>
      <p:bldP spid="68" grpId="0"/>
      <p:bldP spid="73" grpId="0"/>
      <p:bldP spid="77" grpId="0" animBg="1"/>
      <p:bldP spid="78" grpId="0" animBg="1"/>
      <p:bldP spid="79" grpId="0"/>
      <p:bldP spid="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A00A12-87A4-4C06-BDAE-E3517EBA904C}" type="datetime1">
              <a:rPr lang="en-US"/>
              <a:pPr>
                <a:defRPr/>
              </a:pPr>
              <a:t>12/16/2014</a:t>
            </a:fld>
            <a:endParaRPr lang="en-US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14D27-5645-4540-B642-9A6F0B44D35B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Device server startup sequence</a:t>
            </a:r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1066800" y="3200400"/>
            <a:ext cx="2743200" cy="457200"/>
          </a:xfrm>
          <a:prstGeom prst="ellipse">
            <a:avLst/>
          </a:prstGeom>
          <a:solidFill>
            <a:srgbClr val="99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Db server</a:t>
            </a: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4876800" y="1905000"/>
            <a:ext cx="18288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Clients</a:t>
            </a:r>
          </a:p>
        </p:txBody>
      </p:sp>
      <p:sp>
        <p:nvSpPr>
          <p:cNvPr id="18439" name="Oval 17"/>
          <p:cNvSpPr>
            <a:spLocks noChangeArrowheads="1"/>
          </p:cNvSpPr>
          <p:nvPr/>
        </p:nvSpPr>
        <p:spPr bwMode="auto">
          <a:xfrm>
            <a:off x="1371600" y="5562600"/>
            <a:ext cx="23622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Server xx/yy</a:t>
            </a:r>
          </a:p>
        </p:txBody>
      </p:sp>
      <p:cxnSp>
        <p:nvCxnSpPr>
          <p:cNvPr id="53" name="Curved Connector 52"/>
          <p:cNvCxnSpPr>
            <a:cxnSpLocks noChangeShapeType="1"/>
            <a:stCxn id="18438" idx="2"/>
            <a:endCxn id="18437" idx="0"/>
          </p:cNvCxnSpPr>
          <p:nvPr/>
        </p:nvCxnSpPr>
        <p:spPr bwMode="auto">
          <a:xfrm rot="10800000" flipV="1">
            <a:off x="2438400" y="2095500"/>
            <a:ext cx="2438400" cy="1104900"/>
          </a:xfrm>
          <a:prstGeom prst="curved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8441" name="Oval 17"/>
          <p:cNvSpPr>
            <a:spLocks noChangeArrowheads="1"/>
          </p:cNvSpPr>
          <p:nvPr/>
        </p:nvSpPr>
        <p:spPr bwMode="auto">
          <a:xfrm>
            <a:off x="1143000" y="6248400"/>
            <a:ext cx="15240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hw</a:t>
            </a:r>
          </a:p>
        </p:txBody>
      </p:sp>
      <p:sp>
        <p:nvSpPr>
          <p:cNvPr id="18442" name="Oval 17"/>
          <p:cNvSpPr>
            <a:spLocks noChangeArrowheads="1"/>
          </p:cNvSpPr>
          <p:nvPr/>
        </p:nvSpPr>
        <p:spPr bwMode="auto">
          <a:xfrm>
            <a:off x="2057400" y="6248400"/>
            <a:ext cx="15240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hw</a:t>
            </a:r>
          </a:p>
        </p:txBody>
      </p:sp>
      <p:sp>
        <p:nvSpPr>
          <p:cNvPr id="18443" name="TextBox 72"/>
          <p:cNvSpPr txBox="1">
            <a:spLocks noChangeArrowheads="1"/>
          </p:cNvSpPr>
          <p:nvPr/>
        </p:nvSpPr>
        <p:spPr bwMode="auto">
          <a:xfrm>
            <a:off x="1143000" y="4648200"/>
            <a:ext cx="2105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a/bb/1 exported</a:t>
            </a:r>
          </a:p>
          <a:p>
            <a:r>
              <a:rPr lang="en-US"/>
              <a:t>a/bb/2 exported</a:t>
            </a:r>
          </a:p>
        </p:txBody>
      </p:sp>
      <p:sp>
        <p:nvSpPr>
          <p:cNvPr id="18444" name="Oval 17"/>
          <p:cNvSpPr>
            <a:spLocks noChangeArrowheads="1"/>
          </p:cNvSpPr>
          <p:nvPr/>
        </p:nvSpPr>
        <p:spPr bwMode="auto">
          <a:xfrm>
            <a:off x="3581400" y="5410200"/>
            <a:ext cx="23622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Server xy/yx</a:t>
            </a:r>
          </a:p>
        </p:txBody>
      </p:sp>
      <p:sp>
        <p:nvSpPr>
          <p:cNvPr id="18445" name="Oval 17"/>
          <p:cNvSpPr>
            <a:spLocks noChangeArrowheads="1"/>
          </p:cNvSpPr>
          <p:nvPr/>
        </p:nvSpPr>
        <p:spPr bwMode="auto">
          <a:xfrm>
            <a:off x="5943600" y="5334000"/>
            <a:ext cx="23622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Server zz/yy</a:t>
            </a:r>
          </a:p>
        </p:txBody>
      </p:sp>
      <p:sp>
        <p:nvSpPr>
          <p:cNvPr id="18446" name="TextBox 78"/>
          <p:cNvSpPr txBox="1">
            <a:spLocks noChangeArrowheads="1"/>
          </p:cNvSpPr>
          <p:nvPr/>
        </p:nvSpPr>
        <p:spPr bwMode="auto">
          <a:xfrm>
            <a:off x="3581400" y="4495800"/>
            <a:ext cx="2105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a/bb/3 exported</a:t>
            </a:r>
          </a:p>
          <a:p>
            <a:r>
              <a:rPr lang="en-US"/>
              <a:t>a/bb/4 exported</a:t>
            </a:r>
          </a:p>
        </p:txBody>
      </p:sp>
      <p:sp>
        <p:nvSpPr>
          <p:cNvPr id="18447" name="TextBox 79"/>
          <p:cNvSpPr txBox="1">
            <a:spLocks noChangeArrowheads="1"/>
          </p:cNvSpPr>
          <p:nvPr/>
        </p:nvSpPr>
        <p:spPr bwMode="auto">
          <a:xfrm>
            <a:off x="6172200" y="4495800"/>
            <a:ext cx="21050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a/bb/5 exported</a:t>
            </a:r>
          </a:p>
          <a:p>
            <a:r>
              <a:rPr lang="en-US"/>
              <a:t>a/bb/6 exported</a:t>
            </a:r>
          </a:p>
        </p:txBody>
      </p:sp>
      <p:sp>
        <p:nvSpPr>
          <p:cNvPr id="18448" name="Oval 17"/>
          <p:cNvSpPr>
            <a:spLocks noChangeArrowheads="1"/>
          </p:cNvSpPr>
          <p:nvPr/>
        </p:nvSpPr>
        <p:spPr bwMode="auto">
          <a:xfrm>
            <a:off x="6400800" y="6096000"/>
            <a:ext cx="15240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hw</a:t>
            </a:r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4038600" y="5943600"/>
            <a:ext cx="15240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hw</a:t>
            </a:r>
          </a:p>
        </p:txBody>
      </p:sp>
      <p:sp>
        <p:nvSpPr>
          <p:cNvPr id="18450" name="Oval 17"/>
          <p:cNvSpPr>
            <a:spLocks noChangeArrowheads="1"/>
          </p:cNvSpPr>
          <p:nvPr/>
        </p:nvSpPr>
        <p:spPr bwMode="auto">
          <a:xfrm>
            <a:off x="4038600" y="6172200"/>
            <a:ext cx="15240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/>
              <a:t>hw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429000" y="2514600"/>
            <a:ext cx="1789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 need a/bb/3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133600" y="2514600"/>
            <a:ext cx="4046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a/bb/3 is from xy/yx on host hh</a:t>
            </a:r>
          </a:p>
        </p:txBody>
      </p:sp>
      <p:cxnSp>
        <p:nvCxnSpPr>
          <p:cNvPr id="29" name="Curved Connector 52"/>
          <p:cNvCxnSpPr>
            <a:cxnSpLocks noChangeShapeType="1"/>
            <a:stCxn id="18437" idx="0"/>
            <a:endCxn id="18438" idx="3"/>
          </p:cNvCxnSpPr>
          <p:nvPr/>
        </p:nvCxnSpPr>
        <p:spPr bwMode="auto">
          <a:xfrm rot="5400000" flipH="1" flipV="1">
            <a:off x="3306763" y="1362075"/>
            <a:ext cx="969962" cy="2706688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" name="Curved Connector 33"/>
          <p:cNvCxnSpPr>
            <a:cxnSpLocks noChangeShapeType="1"/>
            <a:stCxn id="18438" idx="4"/>
            <a:endCxn id="18444" idx="0"/>
          </p:cNvCxnSpPr>
          <p:nvPr/>
        </p:nvCxnSpPr>
        <p:spPr bwMode="auto">
          <a:xfrm rot="5400000">
            <a:off x="3714750" y="3333750"/>
            <a:ext cx="3124200" cy="1028700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581400" y="3733800"/>
            <a:ext cx="43053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Get attribute list, command list…</a:t>
            </a:r>
          </a:p>
          <a:p>
            <a:r>
              <a:rPr lang="en-US"/>
              <a:t>Direct link </a:t>
            </a:r>
          </a:p>
        </p:txBody>
      </p:sp>
      <p:sp>
        <p:nvSpPr>
          <p:cNvPr id="18456" name="TextBox 35"/>
          <p:cNvSpPr txBox="1">
            <a:spLocks noChangeArrowheads="1"/>
          </p:cNvSpPr>
          <p:nvPr/>
        </p:nvSpPr>
        <p:spPr bwMode="auto">
          <a:xfrm>
            <a:off x="1295400" y="1676400"/>
            <a:ext cx="3497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TANGO_HOST=aa:10000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8" grpId="0"/>
      <p:bldP spid="28" grpId="1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A00A12-87A4-4C06-BDAE-E3517EBA904C}" type="datetime1">
              <a:rPr lang="en-US"/>
              <a:pPr>
                <a:defRPr/>
              </a:pPr>
              <a:t>12/16/2014</a:t>
            </a:fld>
            <a:endParaRPr lang="en-US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6406BD-438C-4D64-A67B-9A41107C1C2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Steady state situation </a:t>
            </a:r>
          </a:p>
        </p:txBody>
      </p:sp>
      <p:sp>
        <p:nvSpPr>
          <p:cNvPr id="19461" name="Oval 4"/>
          <p:cNvSpPr>
            <a:spLocks noChangeArrowheads="1"/>
          </p:cNvSpPr>
          <p:nvPr/>
        </p:nvSpPr>
        <p:spPr bwMode="auto">
          <a:xfrm>
            <a:off x="1447800" y="4419600"/>
            <a:ext cx="762000" cy="381000"/>
          </a:xfrm>
          <a:prstGeom prst="ellipse">
            <a:avLst/>
          </a:prstGeom>
          <a:solidFill>
            <a:srgbClr val="99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Db server</a:t>
            </a:r>
          </a:p>
        </p:txBody>
      </p:sp>
      <p:sp>
        <p:nvSpPr>
          <p:cNvPr id="19462" name="Oval 5"/>
          <p:cNvSpPr>
            <a:spLocks noChangeArrowheads="1"/>
          </p:cNvSpPr>
          <p:nvPr/>
        </p:nvSpPr>
        <p:spPr bwMode="auto">
          <a:xfrm>
            <a:off x="1752600" y="32004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Clients</a:t>
            </a:r>
          </a:p>
        </p:txBody>
      </p:sp>
      <p:sp>
        <p:nvSpPr>
          <p:cNvPr id="19463" name="Oval 6"/>
          <p:cNvSpPr>
            <a:spLocks noChangeArrowheads="1"/>
          </p:cNvSpPr>
          <p:nvPr/>
        </p:nvSpPr>
        <p:spPr bwMode="auto">
          <a:xfrm>
            <a:off x="2590800" y="32004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Clients</a:t>
            </a:r>
          </a:p>
        </p:txBody>
      </p:sp>
      <p:sp>
        <p:nvSpPr>
          <p:cNvPr id="19464" name="Oval 7"/>
          <p:cNvSpPr>
            <a:spLocks noChangeArrowheads="1"/>
          </p:cNvSpPr>
          <p:nvPr/>
        </p:nvSpPr>
        <p:spPr bwMode="auto">
          <a:xfrm>
            <a:off x="3352800" y="31242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Clients</a:t>
            </a:r>
          </a:p>
        </p:txBody>
      </p:sp>
      <p:sp>
        <p:nvSpPr>
          <p:cNvPr id="19465" name="Oval 8"/>
          <p:cNvSpPr>
            <a:spLocks noChangeArrowheads="1"/>
          </p:cNvSpPr>
          <p:nvPr/>
        </p:nvSpPr>
        <p:spPr bwMode="auto">
          <a:xfrm>
            <a:off x="4038600" y="31242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Clients</a:t>
            </a:r>
          </a:p>
        </p:txBody>
      </p:sp>
      <p:sp>
        <p:nvSpPr>
          <p:cNvPr id="19466" name="Oval 9"/>
          <p:cNvSpPr>
            <a:spLocks noChangeArrowheads="1"/>
          </p:cNvSpPr>
          <p:nvPr/>
        </p:nvSpPr>
        <p:spPr bwMode="auto">
          <a:xfrm>
            <a:off x="4800600" y="30480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Clients</a:t>
            </a:r>
          </a:p>
        </p:txBody>
      </p:sp>
      <p:sp>
        <p:nvSpPr>
          <p:cNvPr id="19467" name="Oval 10"/>
          <p:cNvSpPr>
            <a:spLocks noChangeArrowheads="1"/>
          </p:cNvSpPr>
          <p:nvPr/>
        </p:nvSpPr>
        <p:spPr bwMode="auto">
          <a:xfrm>
            <a:off x="5562600" y="30480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Clients</a:t>
            </a:r>
          </a:p>
        </p:txBody>
      </p:sp>
      <p:sp>
        <p:nvSpPr>
          <p:cNvPr id="19468" name="Oval 11"/>
          <p:cNvSpPr>
            <a:spLocks noChangeArrowheads="1"/>
          </p:cNvSpPr>
          <p:nvPr/>
        </p:nvSpPr>
        <p:spPr bwMode="auto">
          <a:xfrm>
            <a:off x="6324600" y="30480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Clients</a:t>
            </a:r>
          </a:p>
        </p:txBody>
      </p:sp>
      <p:sp>
        <p:nvSpPr>
          <p:cNvPr id="19469" name="Oval 12"/>
          <p:cNvSpPr>
            <a:spLocks noChangeArrowheads="1"/>
          </p:cNvSpPr>
          <p:nvPr/>
        </p:nvSpPr>
        <p:spPr bwMode="auto">
          <a:xfrm>
            <a:off x="7086600" y="3048000"/>
            <a:ext cx="6096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Clients</a:t>
            </a:r>
          </a:p>
        </p:txBody>
      </p:sp>
      <p:sp>
        <p:nvSpPr>
          <p:cNvPr id="19470" name="Oval 13"/>
          <p:cNvSpPr>
            <a:spLocks noChangeArrowheads="1"/>
          </p:cNvSpPr>
          <p:nvPr/>
        </p:nvSpPr>
        <p:spPr bwMode="auto">
          <a:xfrm>
            <a:off x="4648200" y="5562600"/>
            <a:ext cx="6096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Server</a:t>
            </a:r>
          </a:p>
        </p:txBody>
      </p:sp>
      <p:sp>
        <p:nvSpPr>
          <p:cNvPr id="19471" name="Oval 14"/>
          <p:cNvSpPr>
            <a:spLocks noChangeArrowheads="1"/>
          </p:cNvSpPr>
          <p:nvPr/>
        </p:nvSpPr>
        <p:spPr bwMode="auto">
          <a:xfrm>
            <a:off x="5486400" y="5562600"/>
            <a:ext cx="6096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Server</a:t>
            </a:r>
          </a:p>
        </p:txBody>
      </p:sp>
      <p:sp>
        <p:nvSpPr>
          <p:cNvPr id="19472" name="Oval 15"/>
          <p:cNvSpPr>
            <a:spLocks noChangeArrowheads="1"/>
          </p:cNvSpPr>
          <p:nvPr/>
        </p:nvSpPr>
        <p:spPr bwMode="auto">
          <a:xfrm>
            <a:off x="6324600" y="5562600"/>
            <a:ext cx="6096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Server</a:t>
            </a:r>
          </a:p>
        </p:txBody>
      </p:sp>
      <p:sp>
        <p:nvSpPr>
          <p:cNvPr id="19473" name="Oval 16"/>
          <p:cNvSpPr>
            <a:spLocks noChangeArrowheads="1"/>
          </p:cNvSpPr>
          <p:nvPr/>
        </p:nvSpPr>
        <p:spPr bwMode="auto">
          <a:xfrm>
            <a:off x="7010400" y="5562600"/>
            <a:ext cx="6096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Server</a:t>
            </a:r>
          </a:p>
        </p:txBody>
      </p:sp>
      <p:sp>
        <p:nvSpPr>
          <p:cNvPr id="19474" name="Oval 17"/>
          <p:cNvSpPr>
            <a:spLocks noChangeArrowheads="1"/>
          </p:cNvSpPr>
          <p:nvPr/>
        </p:nvSpPr>
        <p:spPr bwMode="auto">
          <a:xfrm>
            <a:off x="2895600" y="5562600"/>
            <a:ext cx="6096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Server</a:t>
            </a:r>
          </a:p>
        </p:txBody>
      </p:sp>
      <p:sp>
        <p:nvSpPr>
          <p:cNvPr id="19475" name="Oval 18"/>
          <p:cNvSpPr>
            <a:spLocks noChangeArrowheads="1"/>
          </p:cNvSpPr>
          <p:nvPr/>
        </p:nvSpPr>
        <p:spPr bwMode="auto">
          <a:xfrm>
            <a:off x="3810000" y="5562600"/>
            <a:ext cx="6096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Server</a:t>
            </a:r>
          </a:p>
        </p:txBody>
      </p:sp>
      <p:sp>
        <p:nvSpPr>
          <p:cNvPr id="19476" name="Oval 19"/>
          <p:cNvSpPr>
            <a:spLocks noChangeArrowheads="1"/>
          </p:cNvSpPr>
          <p:nvPr/>
        </p:nvSpPr>
        <p:spPr bwMode="auto">
          <a:xfrm>
            <a:off x="7696200" y="5562600"/>
            <a:ext cx="609600" cy="3810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/>
              <a:t>Server</a:t>
            </a:r>
          </a:p>
        </p:txBody>
      </p:sp>
      <p:sp>
        <p:nvSpPr>
          <p:cNvPr id="19477" name="Line 20"/>
          <p:cNvSpPr>
            <a:spLocks noChangeShapeType="1"/>
          </p:cNvSpPr>
          <p:nvPr/>
        </p:nvSpPr>
        <p:spPr bwMode="auto">
          <a:xfrm>
            <a:off x="2209800" y="3581400"/>
            <a:ext cx="914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78" name="Line 21"/>
          <p:cNvSpPr>
            <a:spLocks noChangeShapeType="1"/>
          </p:cNvSpPr>
          <p:nvPr/>
        </p:nvSpPr>
        <p:spPr bwMode="auto">
          <a:xfrm flipH="1">
            <a:off x="5029200" y="3429000"/>
            <a:ext cx="1524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79" name="Line 22"/>
          <p:cNvSpPr>
            <a:spLocks noChangeShapeType="1"/>
          </p:cNvSpPr>
          <p:nvPr/>
        </p:nvSpPr>
        <p:spPr bwMode="auto">
          <a:xfrm>
            <a:off x="4267200" y="3505200"/>
            <a:ext cx="685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0" name="Line 23"/>
          <p:cNvSpPr>
            <a:spLocks noChangeShapeType="1"/>
          </p:cNvSpPr>
          <p:nvPr/>
        </p:nvSpPr>
        <p:spPr bwMode="auto">
          <a:xfrm>
            <a:off x="3581400" y="3505200"/>
            <a:ext cx="457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1" name="Line 24"/>
          <p:cNvSpPr>
            <a:spLocks noChangeShapeType="1"/>
          </p:cNvSpPr>
          <p:nvPr/>
        </p:nvSpPr>
        <p:spPr bwMode="auto">
          <a:xfrm>
            <a:off x="2971800" y="3581400"/>
            <a:ext cx="914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2" name="Line 25"/>
          <p:cNvSpPr>
            <a:spLocks noChangeShapeType="1"/>
          </p:cNvSpPr>
          <p:nvPr/>
        </p:nvSpPr>
        <p:spPr bwMode="auto">
          <a:xfrm flipH="1">
            <a:off x="6629400" y="3429000"/>
            <a:ext cx="7620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3" name="Line 26"/>
          <p:cNvSpPr>
            <a:spLocks noChangeShapeType="1"/>
          </p:cNvSpPr>
          <p:nvPr/>
        </p:nvSpPr>
        <p:spPr bwMode="auto">
          <a:xfrm flipH="1">
            <a:off x="4191000" y="3505200"/>
            <a:ext cx="228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4" name="Line 27"/>
          <p:cNvSpPr>
            <a:spLocks noChangeShapeType="1"/>
          </p:cNvSpPr>
          <p:nvPr/>
        </p:nvSpPr>
        <p:spPr bwMode="auto">
          <a:xfrm>
            <a:off x="5181600" y="3429000"/>
            <a:ext cx="609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5" name="Line 28"/>
          <p:cNvSpPr>
            <a:spLocks noChangeShapeType="1"/>
          </p:cNvSpPr>
          <p:nvPr/>
        </p:nvSpPr>
        <p:spPr bwMode="auto">
          <a:xfrm>
            <a:off x="5943600" y="3429000"/>
            <a:ext cx="609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6" name="Line 29"/>
          <p:cNvSpPr>
            <a:spLocks noChangeShapeType="1"/>
          </p:cNvSpPr>
          <p:nvPr/>
        </p:nvSpPr>
        <p:spPr bwMode="auto">
          <a:xfrm>
            <a:off x="6705600" y="3429000"/>
            <a:ext cx="6096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7" name="Line 30"/>
          <p:cNvSpPr>
            <a:spLocks noChangeShapeType="1"/>
          </p:cNvSpPr>
          <p:nvPr/>
        </p:nvSpPr>
        <p:spPr bwMode="auto">
          <a:xfrm>
            <a:off x="7391400" y="3429000"/>
            <a:ext cx="609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8" name="Line 31"/>
          <p:cNvSpPr>
            <a:spLocks noChangeShapeType="1"/>
          </p:cNvSpPr>
          <p:nvPr/>
        </p:nvSpPr>
        <p:spPr bwMode="auto">
          <a:xfrm>
            <a:off x="2971800" y="3581400"/>
            <a:ext cx="2286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89" name="Line 36"/>
          <p:cNvSpPr>
            <a:spLocks noChangeShapeType="1"/>
          </p:cNvSpPr>
          <p:nvPr/>
        </p:nvSpPr>
        <p:spPr bwMode="auto">
          <a:xfrm flipV="1">
            <a:off x="3276600" y="3581400"/>
            <a:ext cx="457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9490" name="Text Box 37"/>
          <p:cNvSpPr txBox="1">
            <a:spLocks noChangeArrowheads="1"/>
          </p:cNvSpPr>
          <p:nvPr/>
        </p:nvSpPr>
        <p:spPr bwMode="auto">
          <a:xfrm>
            <a:off x="3733800" y="2209800"/>
            <a:ext cx="2533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Point to point links</a:t>
            </a:r>
          </a:p>
        </p:txBody>
      </p:sp>
      <p:pic>
        <p:nvPicPr>
          <p:cNvPr id="96294" name="Picture 38" descr="MCj043440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581400"/>
            <a:ext cx="1055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269DF-66D1-4EEB-B26F-C8AF0CC7349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048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572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 minimum Tango System</a:t>
            </a: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556792"/>
            <a:ext cx="7772400" cy="4038600"/>
          </a:xfrm>
        </p:spPr>
        <p:txBody>
          <a:bodyPr>
            <a:normAutofit lnSpcReduction="10000"/>
          </a:bodyPr>
          <a:lstStyle/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To run a Tango control system, you need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A running </a:t>
            </a:r>
            <a:r>
              <a:rPr lang="en-GB" dirty="0" err="1" smtClean="0"/>
              <a:t>MySQL</a:t>
            </a:r>
            <a:r>
              <a:rPr lang="en-GB" dirty="0" smtClean="0"/>
              <a:t> database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The Tango database server</a:t>
            </a:r>
          </a:p>
          <a:p>
            <a:pPr lvl="2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It is a C++ Tango device server with one device</a:t>
            </a:r>
          </a:p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To start the database server on a fixed port</a:t>
            </a:r>
          </a:p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The environment variable </a:t>
            </a:r>
            <a:r>
              <a:rPr lang="en-GB" b="1" dirty="0" smtClean="0"/>
              <a:t>TANGO_HOST</a:t>
            </a:r>
            <a:r>
              <a:rPr lang="en-GB" dirty="0" smtClean="0"/>
              <a:t> is used by client/server to know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On which </a:t>
            </a:r>
            <a:r>
              <a:rPr lang="en-GB" b="1" dirty="0" smtClean="0"/>
              <a:t>host</a:t>
            </a:r>
            <a:r>
              <a:rPr lang="en-GB" dirty="0" smtClean="0"/>
              <a:t> the database server is running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On which </a:t>
            </a:r>
            <a:r>
              <a:rPr lang="en-GB" b="1" dirty="0" smtClean="0"/>
              <a:t>port</a:t>
            </a:r>
            <a:r>
              <a:rPr lang="en-GB" dirty="0" smtClean="0"/>
              <a:t> it is listening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E9942-DB12-4A74-A37F-F3E23BDF2DB3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150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572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 minimum Tango System</a:t>
            </a:r>
          </a:p>
        </p:txBody>
      </p:sp>
      <p:sp>
        <p:nvSpPr>
          <p:cNvPr id="21509" name="Text Box 2"/>
          <p:cNvSpPr txBox="1">
            <a:spLocks noChangeArrowheads="1"/>
          </p:cNvSpPr>
          <p:nvPr/>
        </p:nvSpPr>
        <p:spPr bwMode="auto">
          <a:xfrm>
            <a:off x="1043608" y="1676400"/>
            <a:ext cx="7324105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000000"/>
                </a:solidFill>
              </a:rPr>
              <a:t>DataBaseds   2   –ORBendPoint   giop:tcp:host:10000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00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000000"/>
                </a:solidFill>
              </a:rPr>
              <a:t>TANGO_HOST=host:port  (Ex : TANGO_HOST=orion:10000)</a:t>
            </a:r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827584" y="1700808"/>
            <a:ext cx="6934200" cy="1066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Oval 4"/>
          <p:cNvSpPr>
            <a:spLocks noChangeArrowheads="1"/>
          </p:cNvSpPr>
          <p:nvPr/>
        </p:nvSpPr>
        <p:spPr bwMode="auto">
          <a:xfrm>
            <a:off x="4114800" y="3276600"/>
            <a:ext cx="1219200" cy="12192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Oval 5"/>
          <p:cNvSpPr>
            <a:spLocks noChangeArrowheads="1"/>
          </p:cNvSpPr>
          <p:nvPr/>
        </p:nvSpPr>
        <p:spPr bwMode="auto">
          <a:xfrm>
            <a:off x="2057400" y="4724400"/>
            <a:ext cx="1219200" cy="12192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6"/>
          <p:cNvSpPr>
            <a:spLocks noChangeArrowheads="1"/>
          </p:cNvSpPr>
          <p:nvPr/>
        </p:nvSpPr>
        <p:spPr bwMode="auto">
          <a:xfrm>
            <a:off x="6324600" y="4724400"/>
            <a:ext cx="1219200" cy="12192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7"/>
          <p:cNvSpPr>
            <a:spLocks noChangeShapeType="1"/>
          </p:cNvSpPr>
          <p:nvPr/>
        </p:nvSpPr>
        <p:spPr bwMode="auto">
          <a:xfrm>
            <a:off x="3276600" y="5334000"/>
            <a:ext cx="3048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1515" name="Line 8"/>
          <p:cNvSpPr>
            <a:spLocks noChangeShapeType="1"/>
          </p:cNvSpPr>
          <p:nvPr/>
        </p:nvSpPr>
        <p:spPr bwMode="auto">
          <a:xfrm flipV="1">
            <a:off x="3124200" y="4186238"/>
            <a:ext cx="1066800" cy="7715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1516" name="Line 9"/>
          <p:cNvSpPr>
            <a:spLocks noChangeShapeType="1"/>
          </p:cNvSpPr>
          <p:nvPr/>
        </p:nvSpPr>
        <p:spPr bwMode="auto">
          <a:xfrm>
            <a:off x="5257800" y="4267200"/>
            <a:ext cx="1219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21517" name="Text Box 10"/>
          <p:cNvSpPr txBox="1">
            <a:spLocks noChangeArrowheads="1"/>
          </p:cNvSpPr>
          <p:nvPr/>
        </p:nvSpPr>
        <p:spPr bwMode="auto">
          <a:xfrm>
            <a:off x="4270375" y="3581400"/>
            <a:ext cx="92392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Database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   server</a:t>
            </a:r>
          </a:p>
        </p:txBody>
      </p:sp>
      <p:sp>
        <p:nvSpPr>
          <p:cNvPr id="21518" name="Text Box 11"/>
          <p:cNvSpPr txBox="1">
            <a:spLocks noChangeArrowheads="1"/>
          </p:cNvSpPr>
          <p:nvPr/>
        </p:nvSpPr>
        <p:spPr bwMode="auto">
          <a:xfrm>
            <a:off x="2287588" y="5029200"/>
            <a:ext cx="700087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Tango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 client</a:t>
            </a:r>
          </a:p>
        </p:txBody>
      </p:sp>
      <p:sp>
        <p:nvSpPr>
          <p:cNvPr id="21519" name="Text Box 12"/>
          <p:cNvSpPr txBox="1">
            <a:spLocks noChangeArrowheads="1"/>
          </p:cNvSpPr>
          <p:nvPr/>
        </p:nvSpPr>
        <p:spPr bwMode="auto">
          <a:xfrm>
            <a:off x="6556375" y="5029200"/>
            <a:ext cx="75565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Device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 server</a:t>
            </a:r>
          </a:p>
        </p:txBody>
      </p:sp>
      <p:sp>
        <p:nvSpPr>
          <p:cNvPr id="21520" name="Text Box 13"/>
          <p:cNvSpPr txBox="1">
            <a:spLocks noChangeArrowheads="1"/>
          </p:cNvSpPr>
          <p:nvPr/>
        </p:nvSpPr>
        <p:spPr bwMode="auto">
          <a:xfrm>
            <a:off x="5870575" y="4191000"/>
            <a:ext cx="1781175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Send device(s) IOR</a:t>
            </a:r>
          </a:p>
        </p:txBody>
      </p:sp>
      <p:sp>
        <p:nvSpPr>
          <p:cNvPr id="21521" name="Text Box 14"/>
          <p:cNvSpPr txBox="1">
            <a:spLocks noChangeArrowheads="1"/>
          </p:cNvSpPr>
          <p:nvPr/>
        </p:nvSpPr>
        <p:spPr bwMode="auto">
          <a:xfrm>
            <a:off x="2214563" y="4114800"/>
            <a:ext cx="1666875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Get device(s) IOR</a:t>
            </a:r>
          </a:p>
        </p:txBody>
      </p:sp>
      <p:sp>
        <p:nvSpPr>
          <p:cNvPr id="21522" name="Text Box 15"/>
          <p:cNvSpPr txBox="1">
            <a:spLocks noChangeArrowheads="1"/>
          </p:cNvSpPr>
          <p:nvPr/>
        </p:nvSpPr>
        <p:spPr bwMode="auto">
          <a:xfrm>
            <a:off x="4040188" y="4953000"/>
            <a:ext cx="1597025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CORBA requests</a:t>
            </a:r>
          </a:p>
        </p:txBody>
      </p:sp>
      <p:sp>
        <p:nvSpPr>
          <p:cNvPr id="21523" name="Text Box 16"/>
          <p:cNvSpPr txBox="1">
            <a:spLocks noChangeArrowheads="1"/>
          </p:cNvSpPr>
          <p:nvPr/>
        </p:nvSpPr>
        <p:spPr bwMode="auto">
          <a:xfrm>
            <a:off x="3440113" y="5410200"/>
            <a:ext cx="2846387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Execute cmd/read-write attribute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jive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Device servers</a:t>
            </a:r>
          </a:p>
          <a:p>
            <a:r>
              <a:rPr lang="en-US" smtClean="0"/>
              <a:t>Devices</a:t>
            </a:r>
          </a:p>
          <a:p>
            <a:r>
              <a:rPr lang="en-US" smtClean="0"/>
              <a:t>Classes</a:t>
            </a:r>
          </a:p>
          <a:p>
            <a:r>
              <a:rPr lang="en-US" smtClean="0"/>
              <a:t>Admin devices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09/10/2011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Tango Workshop - </a:t>
            </a:r>
            <a:r>
              <a:rPr lang="en-GB" dirty="0" err="1" smtClean="0"/>
              <a:t>ICALEPCS</a:t>
            </a:r>
            <a:r>
              <a:rPr lang="en-GB" dirty="0" smtClean="0"/>
              <a:t> 2011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EF54B-7F55-48EE-BBD7-CB40A83002ED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STARTER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Watch admin slides</a:t>
            </a:r>
          </a:p>
          <a:p>
            <a:r>
              <a:rPr lang="en-US" smtClean="0"/>
              <a:t>Demo astor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09/10/2011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Tango Workshop - ICALEPCS 2011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B4F0B-8F02-49CB-BD4B-6DF7C40B151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7A9709-851E-45A0-A50A-2EE982DB7F8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458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548680"/>
            <a:ext cx="4114800" cy="22098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/>
              <a:t>Tango Basics: </a:t>
            </a:r>
            <a:br>
              <a:rPr lang="en-US" dirty="0" smtClean="0"/>
            </a:br>
            <a:r>
              <a:rPr lang="en-US" dirty="0" smtClean="0"/>
              <a:t>a device server </a:t>
            </a: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2852936"/>
            <a:ext cx="3703638" cy="32766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Commands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Attributes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States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Properties</a:t>
            </a:r>
          </a:p>
        </p:txBody>
      </p:sp>
      <p:pic>
        <p:nvPicPr>
          <p:cNvPr id="2458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620688"/>
            <a:ext cx="3594100" cy="5346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C81AF-8F0E-4EAE-982D-D35825242C4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29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What is Tango?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676400"/>
            <a:ext cx="7772400" cy="533400"/>
          </a:xfrm>
        </p:spPr>
        <p:txBody>
          <a:bodyPr>
            <a:normAutofit lnSpcReduction="100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A software bus for distributed objects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1828800" y="2362200"/>
            <a:ext cx="2182813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000000"/>
                </a:solidFill>
              </a:rPr>
              <a:t>Java, C++,Python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175250" y="2362200"/>
            <a:ext cx="2733675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000000"/>
                </a:solidFill>
              </a:rPr>
              <a:t>Linux, Windows, Solaris</a:t>
            </a:r>
          </a:p>
        </p:txBody>
      </p:sp>
      <p:sp>
        <p:nvSpPr>
          <p:cNvPr id="1033" name="Text Box 47"/>
          <p:cNvSpPr txBox="1">
            <a:spLocks noChangeArrowheads="1"/>
          </p:cNvSpPr>
          <p:nvPr/>
        </p:nvSpPr>
        <p:spPr bwMode="auto">
          <a:xfrm>
            <a:off x="5632450" y="5837238"/>
            <a:ext cx="14605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000000"/>
                </a:solidFill>
              </a:rPr>
              <a:t>Labview RT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251520" y="2420888"/>
            <a:ext cx="7766050" cy="3381375"/>
            <a:chOff x="1219200" y="2967038"/>
            <a:chExt cx="7766050" cy="3381375"/>
          </a:xfrm>
        </p:grpSpPr>
        <p:sp>
          <p:nvSpPr>
            <p:cNvPr id="1036" name="AutoShape 3"/>
            <p:cNvSpPr>
              <a:spLocks noChangeArrowheads="1"/>
            </p:cNvSpPr>
            <p:nvPr/>
          </p:nvSpPr>
          <p:spPr bwMode="auto">
            <a:xfrm>
              <a:off x="1219200" y="4086225"/>
              <a:ext cx="7467600" cy="292100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4"/>
            <p:cNvSpPr>
              <a:spLocks noChangeArrowheads="1"/>
            </p:cNvSpPr>
            <p:nvPr/>
          </p:nvSpPr>
          <p:spPr bwMode="auto">
            <a:xfrm>
              <a:off x="3008313" y="4695825"/>
              <a:ext cx="407987" cy="350838"/>
            </a:xfrm>
            <a:prstGeom prst="rect">
              <a:avLst/>
            </a:prstGeom>
            <a:solidFill>
              <a:srgbClr val="FF33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Dev</a:t>
              </a:r>
            </a:p>
          </p:txBody>
        </p:sp>
        <p:sp>
          <p:nvSpPr>
            <p:cNvPr id="1038" name="Rectangle 5"/>
            <p:cNvSpPr>
              <a:spLocks noChangeArrowheads="1"/>
            </p:cNvSpPr>
            <p:nvPr/>
          </p:nvSpPr>
          <p:spPr bwMode="auto">
            <a:xfrm>
              <a:off x="2306638" y="4695825"/>
              <a:ext cx="407987" cy="350838"/>
            </a:xfrm>
            <a:prstGeom prst="rect">
              <a:avLst/>
            </a:prstGeom>
            <a:solidFill>
              <a:srgbClr val="6699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Dev</a:t>
              </a:r>
            </a:p>
          </p:txBody>
        </p:sp>
        <p:sp>
          <p:nvSpPr>
            <p:cNvPr id="1039" name="Rectangle 6"/>
            <p:cNvSpPr>
              <a:spLocks noChangeArrowheads="1"/>
            </p:cNvSpPr>
            <p:nvPr/>
          </p:nvSpPr>
          <p:spPr bwMode="auto">
            <a:xfrm>
              <a:off x="4138613" y="4716463"/>
              <a:ext cx="406400" cy="350837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Dev</a:t>
              </a:r>
            </a:p>
          </p:txBody>
        </p:sp>
        <p:sp>
          <p:nvSpPr>
            <p:cNvPr id="1040" name="Rectangle 7"/>
            <p:cNvSpPr>
              <a:spLocks noChangeArrowheads="1"/>
            </p:cNvSpPr>
            <p:nvPr/>
          </p:nvSpPr>
          <p:spPr bwMode="auto">
            <a:xfrm>
              <a:off x="6731000" y="4695825"/>
              <a:ext cx="406400" cy="350838"/>
            </a:xfrm>
            <a:prstGeom prst="rect">
              <a:avLst/>
            </a:prstGeom>
            <a:solidFill>
              <a:srgbClr val="99CC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Dev</a:t>
              </a:r>
            </a:p>
          </p:txBody>
        </p:sp>
        <p:sp>
          <p:nvSpPr>
            <p:cNvPr id="1041" name="Rectangle 8"/>
            <p:cNvSpPr>
              <a:spLocks noChangeArrowheads="1"/>
            </p:cNvSpPr>
            <p:nvPr/>
          </p:nvSpPr>
          <p:spPr bwMode="auto">
            <a:xfrm>
              <a:off x="7432675" y="4695825"/>
              <a:ext cx="406400" cy="350838"/>
            </a:xfrm>
            <a:prstGeom prst="rect">
              <a:avLst/>
            </a:prstGeom>
            <a:solidFill>
              <a:srgbClr val="FF33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Dev</a:t>
              </a:r>
            </a:p>
          </p:txBody>
        </p:sp>
        <p:sp>
          <p:nvSpPr>
            <p:cNvPr id="1042" name="Rectangle 9"/>
            <p:cNvSpPr>
              <a:spLocks noChangeArrowheads="1"/>
            </p:cNvSpPr>
            <p:nvPr/>
          </p:nvSpPr>
          <p:spPr bwMode="auto">
            <a:xfrm>
              <a:off x="8032750" y="4695825"/>
              <a:ext cx="406400" cy="350838"/>
            </a:xfrm>
            <a:prstGeom prst="rect">
              <a:avLst/>
            </a:prstGeom>
            <a:solidFill>
              <a:srgbClr val="3366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Dev</a:t>
              </a:r>
            </a:p>
          </p:txBody>
        </p:sp>
        <p:sp>
          <p:nvSpPr>
            <p:cNvPr id="1043" name="Rectangle 10"/>
            <p:cNvSpPr>
              <a:spLocks noChangeArrowheads="1"/>
            </p:cNvSpPr>
            <p:nvPr/>
          </p:nvSpPr>
          <p:spPr bwMode="auto">
            <a:xfrm>
              <a:off x="8001000" y="2971800"/>
              <a:ext cx="984250" cy="838200"/>
            </a:xfrm>
            <a:prstGeom prst="rect">
              <a:avLst/>
            </a:prstGeom>
            <a:solidFill>
              <a:srgbClr val="CC00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</a:rPr>
                <a:t>Archiving</a:t>
              </a:r>
            </a:p>
          </p:txBody>
        </p:sp>
        <p:sp>
          <p:nvSpPr>
            <p:cNvPr id="1044" name="Line 11"/>
            <p:cNvSpPr>
              <a:spLocks noChangeShapeType="1"/>
            </p:cNvSpPr>
            <p:nvPr/>
          </p:nvSpPr>
          <p:spPr bwMode="auto">
            <a:xfrm>
              <a:off x="7543800" y="3810000"/>
              <a:ext cx="1588" cy="2730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5" name="Line 12"/>
            <p:cNvSpPr>
              <a:spLocks noChangeShapeType="1"/>
            </p:cNvSpPr>
            <p:nvPr/>
          </p:nvSpPr>
          <p:spPr bwMode="auto">
            <a:xfrm>
              <a:off x="2509838" y="4381500"/>
              <a:ext cx="1587" cy="31432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6" name="Line 13"/>
            <p:cNvSpPr>
              <a:spLocks noChangeShapeType="1"/>
            </p:cNvSpPr>
            <p:nvPr/>
          </p:nvSpPr>
          <p:spPr bwMode="auto">
            <a:xfrm>
              <a:off x="3211513" y="4381500"/>
              <a:ext cx="1587" cy="31432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7" name="Line 14"/>
            <p:cNvSpPr>
              <a:spLocks noChangeShapeType="1"/>
            </p:cNvSpPr>
            <p:nvPr/>
          </p:nvSpPr>
          <p:spPr bwMode="auto">
            <a:xfrm>
              <a:off x="4341813" y="4367213"/>
              <a:ext cx="1587" cy="3492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8" name="Line 15"/>
            <p:cNvSpPr>
              <a:spLocks noChangeShapeType="1"/>
            </p:cNvSpPr>
            <p:nvPr/>
          </p:nvSpPr>
          <p:spPr bwMode="auto">
            <a:xfrm>
              <a:off x="6934200" y="4381500"/>
              <a:ext cx="1588" cy="31432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49" name="Line 16"/>
            <p:cNvSpPr>
              <a:spLocks noChangeShapeType="1"/>
            </p:cNvSpPr>
            <p:nvPr/>
          </p:nvSpPr>
          <p:spPr bwMode="auto">
            <a:xfrm>
              <a:off x="7635875" y="4381500"/>
              <a:ext cx="1588" cy="31432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0" name="Line 17"/>
            <p:cNvSpPr>
              <a:spLocks noChangeShapeType="1"/>
            </p:cNvSpPr>
            <p:nvPr/>
          </p:nvSpPr>
          <p:spPr bwMode="auto">
            <a:xfrm>
              <a:off x="8235950" y="4381500"/>
              <a:ext cx="1588" cy="31432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1" name="Text Box 18"/>
            <p:cNvSpPr txBox="1">
              <a:spLocks noChangeArrowheads="1"/>
            </p:cNvSpPr>
            <p:nvPr/>
          </p:nvSpPr>
          <p:spPr bwMode="auto">
            <a:xfrm>
              <a:off x="3582988" y="4038600"/>
              <a:ext cx="2595562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800" b="1" i="1">
                  <a:solidFill>
                    <a:srgbClr val="000000"/>
                  </a:solidFill>
                  <a:latin typeface="Arial" charset="0"/>
                </a:rPr>
                <a:t>TANGO Software Bus </a:t>
              </a:r>
            </a:p>
          </p:txBody>
        </p:sp>
        <p:pic>
          <p:nvPicPr>
            <p:cNvPr id="1052" name="Picture 1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36788" y="5067300"/>
              <a:ext cx="515937" cy="3921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53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84500" y="5067300"/>
              <a:ext cx="423863" cy="5826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54" name="Picture 2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089525" y="5767388"/>
              <a:ext cx="461963" cy="4619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55" name="Picture 2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464425" y="5976938"/>
              <a:ext cx="487363" cy="3714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56" name="Picture 2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786563" y="5067300"/>
              <a:ext cx="341312" cy="330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57" name="Line 24"/>
            <p:cNvSpPr>
              <a:spLocks noChangeShapeType="1"/>
            </p:cNvSpPr>
            <p:nvPr/>
          </p:nvSpPr>
          <p:spPr bwMode="auto">
            <a:xfrm flipH="1">
              <a:off x="5349875" y="4367213"/>
              <a:ext cx="15875" cy="3746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58" name="Oval 25"/>
            <p:cNvSpPr>
              <a:spLocks noChangeArrowheads="1"/>
            </p:cNvSpPr>
            <p:nvPr/>
          </p:nvSpPr>
          <p:spPr bwMode="auto">
            <a:xfrm>
              <a:off x="7124700" y="5067300"/>
              <a:ext cx="1087438" cy="909638"/>
            </a:xfrm>
            <a:prstGeom prst="ellipse">
              <a:avLst/>
            </a:prstGeom>
            <a:solidFill>
              <a:srgbClr val="0099CC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26"/>
            <p:cNvSpPr>
              <a:spLocks noChangeArrowheads="1"/>
            </p:cNvSpPr>
            <p:nvPr/>
          </p:nvSpPr>
          <p:spPr bwMode="auto">
            <a:xfrm>
              <a:off x="3527425" y="5067300"/>
              <a:ext cx="1425575" cy="628650"/>
            </a:xfrm>
            <a:prstGeom prst="ellipse">
              <a:avLst/>
            </a:prstGeom>
            <a:solidFill>
              <a:srgbClr val="0099CC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OPC</a:t>
              </a:r>
            </a:p>
          </p:txBody>
        </p:sp>
        <p:sp>
          <p:nvSpPr>
            <p:cNvPr id="1060" name="Rectangle 27"/>
            <p:cNvSpPr>
              <a:spLocks noChangeArrowheads="1"/>
            </p:cNvSpPr>
            <p:nvPr/>
          </p:nvSpPr>
          <p:spPr bwMode="auto">
            <a:xfrm>
              <a:off x="5156200" y="4716463"/>
              <a:ext cx="407988" cy="350837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Dev</a:t>
              </a:r>
            </a:p>
          </p:txBody>
        </p:sp>
        <p:sp>
          <p:nvSpPr>
            <p:cNvPr id="1061" name="Rectangle 28"/>
            <p:cNvSpPr>
              <a:spLocks noChangeArrowheads="1"/>
            </p:cNvSpPr>
            <p:nvPr/>
          </p:nvSpPr>
          <p:spPr bwMode="auto">
            <a:xfrm>
              <a:off x="5791200" y="2971800"/>
              <a:ext cx="1179513" cy="852488"/>
            </a:xfrm>
            <a:prstGeom prst="rect">
              <a:avLst/>
            </a:prstGeom>
            <a:solidFill>
              <a:srgbClr val="3366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TANGO ATK</a:t>
              </a:r>
            </a:p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</a:rPr>
                <a:t>Java</a:t>
              </a:r>
            </a:p>
          </p:txBody>
        </p:sp>
        <p:sp>
          <p:nvSpPr>
            <p:cNvPr id="1062" name="Line 29"/>
            <p:cNvSpPr>
              <a:spLocks noChangeShapeType="1"/>
            </p:cNvSpPr>
            <p:nvPr/>
          </p:nvSpPr>
          <p:spPr bwMode="auto">
            <a:xfrm>
              <a:off x="5257800" y="3810000"/>
              <a:ext cx="1588" cy="2667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63" name="Rectangle 30"/>
            <p:cNvSpPr>
              <a:spLocks noChangeArrowheads="1"/>
            </p:cNvSpPr>
            <p:nvPr/>
          </p:nvSpPr>
          <p:spPr bwMode="auto">
            <a:xfrm>
              <a:off x="7086600" y="2971800"/>
              <a:ext cx="814388" cy="838200"/>
            </a:xfrm>
            <a:prstGeom prst="rect">
              <a:avLst/>
            </a:prstGeom>
            <a:solidFill>
              <a:srgbClr val="3366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Qtango</a:t>
              </a:r>
            </a:p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b="1">
                  <a:solidFill>
                    <a:srgbClr val="000000"/>
                  </a:solidFill>
                  <a:latin typeface="Tahoma" pitchFamily="34" charset="0"/>
                </a:rPr>
                <a:t>C++</a:t>
              </a:r>
            </a:p>
          </p:txBody>
        </p:sp>
        <p:sp>
          <p:nvSpPr>
            <p:cNvPr id="1064" name="Line 31"/>
            <p:cNvSpPr>
              <a:spLocks noChangeShapeType="1"/>
            </p:cNvSpPr>
            <p:nvPr/>
          </p:nvSpPr>
          <p:spPr bwMode="auto">
            <a:xfrm>
              <a:off x="8382000" y="3810000"/>
              <a:ext cx="1588" cy="27305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65" name="Rectangle 32"/>
            <p:cNvSpPr>
              <a:spLocks noChangeArrowheads="1"/>
            </p:cNvSpPr>
            <p:nvPr/>
          </p:nvSpPr>
          <p:spPr bwMode="auto">
            <a:xfrm>
              <a:off x="4800600" y="2971800"/>
              <a:ext cx="814388" cy="838200"/>
            </a:xfrm>
            <a:prstGeom prst="rect">
              <a:avLst/>
            </a:prstGeom>
            <a:solidFill>
              <a:srgbClr val="3366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fr-FR" sz="1400" b="1">
                  <a:solidFill>
                    <a:srgbClr val="000000"/>
                  </a:solidFill>
                  <a:latin typeface="Tahoma" pitchFamily="34" charset="0"/>
                </a:rPr>
                <a:t>TAURUS</a:t>
              </a:r>
            </a:p>
          </p:txBody>
        </p:sp>
        <p:graphicFrame>
          <p:nvGraphicFramePr>
            <p:cNvPr id="8227" name="Object 35"/>
            <p:cNvGraphicFramePr>
              <a:graphicFrameLocks noChangeAspect="1"/>
            </p:cNvGraphicFramePr>
            <p:nvPr/>
          </p:nvGraphicFramePr>
          <p:xfrm>
            <a:off x="1287463" y="2967038"/>
            <a:ext cx="809625" cy="839787"/>
          </p:xfrm>
          <a:graphic>
            <a:graphicData uri="http://schemas.openxmlformats.org/presentationml/2006/ole">
              <p:oleObj spid="_x0000_s1026" r:id="rId9" imgW="3761905" imgH="3780952" progId="">
                <p:embed/>
              </p:oleObj>
            </a:graphicData>
          </a:graphic>
        </p:graphicFrame>
        <p:pic>
          <p:nvPicPr>
            <p:cNvPr id="1066" name="Picture 36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089525" y="5067300"/>
              <a:ext cx="538163" cy="7000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67" name="Picture 37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209800" y="2971800"/>
              <a:ext cx="646113" cy="8397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68" name="Picture 38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595688" y="5137150"/>
              <a:ext cx="1357312" cy="4492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69" name="Picture 39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431088" y="5207000"/>
              <a:ext cx="593725" cy="6302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70" name="Picture 40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886200" y="2971800"/>
              <a:ext cx="814388" cy="831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071" name="Picture 41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2971800" y="2971800"/>
              <a:ext cx="849313" cy="8382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72" name="Line 42"/>
            <p:cNvSpPr>
              <a:spLocks noChangeShapeType="1"/>
            </p:cNvSpPr>
            <p:nvPr/>
          </p:nvSpPr>
          <p:spPr bwMode="auto">
            <a:xfrm>
              <a:off x="1693863" y="3806825"/>
              <a:ext cx="1587" cy="2794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3" name="Line 43"/>
            <p:cNvSpPr>
              <a:spLocks noChangeShapeType="1"/>
            </p:cNvSpPr>
            <p:nvPr/>
          </p:nvSpPr>
          <p:spPr bwMode="auto">
            <a:xfrm>
              <a:off x="2590800" y="3810000"/>
              <a:ext cx="1588" cy="2794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4" name="Line 44"/>
            <p:cNvSpPr>
              <a:spLocks noChangeShapeType="1"/>
            </p:cNvSpPr>
            <p:nvPr/>
          </p:nvSpPr>
          <p:spPr bwMode="auto">
            <a:xfrm>
              <a:off x="3429000" y="3810000"/>
              <a:ext cx="1588" cy="27305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5" name="Line 45"/>
            <p:cNvSpPr>
              <a:spLocks noChangeShapeType="1"/>
            </p:cNvSpPr>
            <p:nvPr/>
          </p:nvSpPr>
          <p:spPr bwMode="auto">
            <a:xfrm>
              <a:off x="4343400" y="3810000"/>
              <a:ext cx="1588" cy="2794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76" name="Text Box 46"/>
            <p:cNvSpPr txBox="1">
              <a:spLocks noChangeArrowheads="1"/>
            </p:cNvSpPr>
            <p:nvPr/>
          </p:nvSpPr>
          <p:spPr bwMode="auto">
            <a:xfrm>
              <a:off x="1974850" y="5791200"/>
              <a:ext cx="2733675" cy="39846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2000">
                  <a:solidFill>
                    <a:srgbClr val="000000"/>
                  </a:solidFill>
                </a:rPr>
                <a:t>Linux, Windows, Solaris</a:t>
              </a:r>
            </a:p>
          </p:txBody>
        </p:sp>
        <p:sp>
          <p:nvSpPr>
            <p:cNvPr id="1077" name="Line 48"/>
            <p:cNvSpPr>
              <a:spLocks noChangeShapeType="1"/>
            </p:cNvSpPr>
            <p:nvPr/>
          </p:nvSpPr>
          <p:spPr bwMode="auto">
            <a:xfrm>
              <a:off x="6400800" y="3810000"/>
              <a:ext cx="1588" cy="27305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2010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248400"/>
            <a:ext cx="41910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JM Chaize, ESRF/CERN control workshop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D3DD4-2E4C-467F-89ED-879A210B9BBE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5605" name="Text Box 2"/>
          <p:cNvSpPr txBox="1">
            <a:spLocks noChangeArrowheads="1"/>
          </p:cNvSpPr>
          <p:nvPr/>
        </p:nvSpPr>
        <p:spPr bwMode="auto">
          <a:xfrm>
            <a:off x="1524000" y="1371600"/>
            <a:ext cx="567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u="sng">
                <a:latin typeface="Arial" charset="0"/>
              </a:rPr>
              <a:t>Example: motor interface:</a:t>
            </a:r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1446213" y="1955800"/>
            <a:ext cx="3097212" cy="2797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286000" y="1981200"/>
            <a:ext cx="1401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Arial" charset="0"/>
              </a:rPr>
              <a:t>MOTOR: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1446213" y="2635250"/>
            <a:ext cx="3097212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b="1" i="1">
                <a:solidFill>
                  <a:srgbClr val="FF0000"/>
                </a:solidFill>
                <a:latin typeface="Arial" charset="0"/>
              </a:rPr>
              <a:t>Commands</a:t>
            </a:r>
            <a:r>
              <a:rPr lang="fr-FR" sz="1800" b="1">
                <a:latin typeface="Arial" charset="0"/>
              </a:rPr>
              <a:t>: </a:t>
            </a:r>
            <a:r>
              <a:rPr lang="fr-FR" sz="1800">
                <a:latin typeface="Arial" charset="0"/>
              </a:rPr>
              <a:t>On(), Off(), …</a:t>
            </a:r>
          </a:p>
          <a:p>
            <a:pPr>
              <a:spcBef>
                <a:spcPct val="50000"/>
              </a:spcBef>
            </a:pPr>
            <a:r>
              <a:rPr lang="fr-FR" sz="1800" b="1" i="1">
                <a:solidFill>
                  <a:srgbClr val="FF0000"/>
                </a:solidFill>
                <a:latin typeface="Arial" charset="0"/>
              </a:rPr>
              <a:t>Attributes: </a:t>
            </a:r>
            <a:r>
              <a:rPr lang="fr-FR" sz="1800">
                <a:latin typeface="Arial" charset="0"/>
              </a:rPr>
              <a:t>Speed, Position</a:t>
            </a:r>
          </a:p>
          <a:p>
            <a:pPr>
              <a:spcBef>
                <a:spcPct val="50000"/>
              </a:spcBef>
            </a:pPr>
            <a:r>
              <a:rPr lang="fr-FR" sz="1800" b="1" i="1">
                <a:solidFill>
                  <a:srgbClr val="FF0000"/>
                </a:solidFill>
                <a:latin typeface="Arial" charset="0"/>
              </a:rPr>
              <a:t>State:</a:t>
            </a:r>
            <a:r>
              <a:rPr lang="fr-FR" sz="1800">
                <a:latin typeface="Arial" charset="0"/>
              </a:rPr>
              <a:t> On, Off, Alarm, Fault</a:t>
            </a:r>
          </a:p>
          <a:p>
            <a:pPr>
              <a:spcBef>
                <a:spcPct val="50000"/>
              </a:spcBef>
            </a:pPr>
            <a:endParaRPr lang="fr-FR" sz="1800">
              <a:latin typeface="Arial" charset="0"/>
            </a:endParaRPr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1446213" y="4371975"/>
            <a:ext cx="3097212" cy="154781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AutoShape 7"/>
          <p:cNvSpPr>
            <a:spLocks/>
          </p:cNvSpPr>
          <p:nvPr/>
        </p:nvSpPr>
        <p:spPr bwMode="auto">
          <a:xfrm>
            <a:off x="4833938" y="1981200"/>
            <a:ext cx="334962" cy="2398713"/>
          </a:xfrm>
          <a:prstGeom prst="rightBrace">
            <a:avLst>
              <a:gd name="adj1" fmla="val 596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5408613" y="3000375"/>
            <a:ext cx="1370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Arial" charset="0"/>
              </a:rPr>
              <a:t>Interface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1931988" y="4697413"/>
            <a:ext cx="18494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b="1" i="1">
                <a:latin typeface="Arial" charset="0"/>
              </a:rPr>
              <a:t>Hardware /software control code</a:t>
            </a:r>
            <a:endParaRPr lang="fr-FR" sz="1800" i="1">
              <a:latin typeface="Arial" charset="0"/>
            </a:endParaRPr>
          </a:p>
        </p:txBody>
      </p:sp>
      <p:sp>
        <p:nvSpPr>
          <p:cNvPr id="220173" name="AutoShape 13"/>
          <p:cNvSpPr>
            <a:spLocks noChangeArrowheads="1"/>
          </p:cNvSpPr>
          <p:nvPr/>
        </p:nvSpPr>
        <p:spPr bwMode="auto">
          <a:xfrm>
            <a:off x="4494213" y="3381375"/>
            <a:ext cx="3124200" cy="1143000"/>
          </a:xfrm>
          <a:prstGeom prst="leftArrow">
            <a:avLst>
              <a:gd name="adj1" fmla="val 50000"/>
              <a:gd name="adj2" fmla="val 68333"/>
            </a:avLst>
          </a:prstGeom>
          <a:noFill/>
          <a:ln w="5715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/>
              <a:t>Automatic</a:t>
            </a:r>
          </a:p>
          <a:p>
            <a:r>
              <a:rPr lang="en-US"/>
              <a:t>code generator</a:t>
            </a:r>
          </a:p>
        </p:txBody>
      </p:sp>
      <p:sp>
        <p:nvSpPr>
          <p:cNvPr id="220174" name="AutoShape 14"/>
          <p:cNvSpPr>
            <a:spLocks noChangeArrowheads="1"/>
          </p:cNvSpPr>
          <p:nvPr/>
        </p:nvSpPr>
        <p:spPr bwMode="auto">
          <a:xfrm>
            <a:off x="4418013" y="4752975"/>
            <a:ext cx="3124200" cy="1371600"/>
          </a:xfrm>
          <a:prstGeom prst="leftArrow">
            <a:avLst>
              <a:gd name="adj1" fmla="val 50000"/>
              <a:gd name="adj2" fmla="val 56944"/>
            </a:avLst>
          </a:prstGeom>
          <a:noFill/>
          <a:ln w="57150" cap="sq">
            <a:solidFill>
              <a:srgbClr val="FF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/>
              <a:t>To be written</a:t>
            </a:r>
          </a:p>
          <a:p>
            <a:r>
              <a:rPr lang="en-US"/>
              <a:t>By the programer</a:t>
            </a:r>
          </a:p>
        </p:txBody>
      </p:sp>
      <p:sp>
        <p:nvSpPr>
          <p:cNvPr id="25615" name="Rectangle 18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6096000" cy="1447800"/>
          </a:xfrm>
          <a:noFill/>
        </p:spPr>
        <p:txBody>
          <a:bodyPr/>
          <a:lstStyle/>
          <a:p>
            <a:pPr eaLnBrk="1" hangingPunct="1"/>
            <a:r>
              <a:rPr lang="en-US" sz="3600" smtClean="0"/>
              <a:t>TANGO devices</a:t>
            </a:r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0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0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0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73" grpId="0" animBg="1" autoUpdateAnimBg="0"/>
      <p:bldP spid="22017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JM Chaize, ESRF/CERN control workshop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75BCD-36A7-4CCD-95C0-9740E5422323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6096000" cy="838200"/>
          </a:xfrm>
        </p:spPr>
        <p:txBody>
          <a:bodyPr/>
          <a:lstStyle/>
          <a:p>
            <a:pPr eaLnBrk="1" hangingPunct="1"/>
            <a:r>
              <a:rPr lang="en-US" sz="3600" smtClean="0"/>
              <a:t>TANGO devices</a:t>
            </a:r>
            <a:endParaRPr lang="en-US" sz="2800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524000"/>
            <a:ext cx="8712200" cy="374650"/>
          </a:xfrm>
          <a:noFill/>
        </p:spPr>
        <p:txBody>
          <a:bodyPr>
            <a:normAutofit fontScale="4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1 Device can also interface complex systems</a:t>
            </a:r>
          </a:p>
          <a:p>
            <a:pPr marL="952500" lvl="1" indent="-419100" eaLnBrk="1" hangingPunct="1">
              <a:lnSpc>
                <a:spcPct val="90000"/>
              </a:lnSpc>
            </a:pPr>
            <a:r>
              <a:rPr lang="en-US" smtClean="0"/>
              <a:t>Hierarchical structure</a:t>
            </a:r>
            <a:endParaRPr lang="en-US" b="1" i="1" smtClean="0">
              <a:solidFill>
                <a:srgbClr val="FF0000"/>
              </a:solidFill>
            </a:endParaRPr>
          </a:p>
        </p:txBody>
      </p:sp>
      <p:sp>
        <p:nvSpPr>
          <p:cNvPr id="26631" name="AutoShape 4"/>
          <p:cNvSpPr>
            <a:spLocks noChangeArrowheads="1"/>
          </p:cNvSpPr>
          <p:nvPr/>
        </p:nvSpPr>
        <p:spPr bwMode="auto">
          <a:xfrm>
            <a:off x="990600" y="2971800"/>
            <a:ext cx="7353300" cy="317500"/>
          </a:xfrm>
          <a:prstGeom prst="roundRect">
            <a:avLst>
              <a:gd name="adj" fmla="val 0"/>
            </a:avLst>
          </a:prstGeom>
          <a:solidFill>
            <a:srgbClr val="EAEAEA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DDDDDD"/>
              </a:solidFill>
            </a:endParaRPr>
          </a:p>
        </p:txBody>
      </p:sp>
      <p:sp>
        <p:nvSpPr>
          <p:cNvPr id="26632" name="Text Box 5"/>
          <p:cNvSpPr txBox="1">
            <a:spLocks noChangeArrowheads="1"/>
          </p:cNvSpPr>
          <p:nvPr/>
        </p:nvSpPr>
        <p:spPr bwMode="auto">
          <a:xfrm>
            <a:off x="2971800" y="2971800"/>
            <a:ext cx="253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 i="1">
                <a:solidFill>
                  <a:schemeClr val="bg2"/>
                </a:solidFill>
                <a:latin typeface="Arial" charset="0"/>
              </a:rPr>
              <a:t>TANGO</a:t>
            </a:r>
            <a:r>
              <a:rPr lang="fr-FR" sz="1800" b="1" i="1">
                <a:latin typeface="Arial" charset="0"/>
              </a:rPr>
              <a:t> </a:t>
            </a:r>
            <a:r>
              <a:rPr lang="fr-FR" sz="1800" b="1" i="1">
                <a:solidFill>
                  <a:schemeClr val="bg2"/>
                </a:solidFill>
                <a:latin typeface="Arial" charset="0"/>
              </a:rPr>
              <a:t>Software Bus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057400" y="3581400"/>
            <a:ext cx="1600200" cy="609600"/>
            <a:chOff x="2237" y="3054"/>
            <a:chExt cx="672" cy="282"/>
          </a:xfrm>
        </p:grpSpPr>
        <p:sp>
          <p:nvSpPr>
            <p:cNvPr id="26673" name="Rectangle 7"/>
            <p:cNvSpPr>
              <a:spLocks noChangeArrowheads="1"/>
            </p:cNvSpPr>
            <p:nvPr/>
          </p:nvSpPr>
          <p:spPr bwMode="auto">
            <a:xfrm>
              <a:off x="2237" y="3173"/>
              <a:ext cx="666" cy="1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b="1">
                  <a:solidFill>
                    <a:schemeClr val="bg2"/>
                  </a:solidFill>
                </a:rPr>
                <a:t>  </a:t>
              </a:r>
            </a:p>
          </p:txBody>
        </p:sp>
        <p:sp>
          <p:nvSpPr>
            <p:cNvPr id="26674" name="Rectangle 8"/>
            <p:cNvSpPr>
              <a:spLocks noChangeArrowheads="1"/>
            </p:cNvSpPr>
            <p:nvPr/>
          </p:nvSpPr>
          <p:spPr bwMode="auto">
            <a:xfrm>
              <a:off x="2237" y="3054"/>
              <a:ext cx="672" cy="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1">
                <a:latin typeface="Arial" charset="0"/>
              </a:endParaRPr>
            </a:p>
          </p:txBody>
        </p:sp>
      </p:grpSp>
      <p:sp>
        <p:nvSpPr>
          <p:cNvPr id="26634" name="Line 9"/>
          <p:cNvSpPr>
            <a:spLocks noChangeShapeType="1"/>
          </p:cNvSpPr>
          <p:nvPr/>
        </p:nvSpPr>
        <p:spPr bwMode="auto">
          <a:xfrm>
            <a:off x="2286000" y="3276600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5" name="Rectangle 14"/>
          <p:cNvSpPr>
            <a:spLocks noChangeArrowheads="1"/>
          </p:cNvSpPr>
          <p:nvPr/>
        </p:nvSpPr>
        <p:spPr bwMode="auto">
          <a:xfrm>
            <a:off x="4495800" y="2133600"/>
            <a:ext cx="11430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/>
              <a:t>Client</a:t>
            </a: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1066800" y="4419600"/>
            <a:ext cx="3657600" cy="76200"/>
          </a:xfrm>
          <a:prstGeom prst="roundRect">
            <a:avLst>
              <a:gd name="adj" fmla="val 0"/>
            </a:avLst>
          </a:prstGeom>
          <a:solidFill>
            <a:srgbClr val="EAEAEA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DDDDDD"/>
              </a:solidFill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895600" y="4724400"/>
            <a:ext cx="533400" cy="609600"/>
            <a:chOff x="2237" y="3054"/>
            <a:chExt cx="672" cy="282"/>
          </a:xfrm>
        </p:grpSpPr>
        <p:sp>
          <p:nvSpPr>
            <p:cNvPr id="26671" name="Rectangle 7"/>
            <p:cNvSpPr>
              <a:spLocks noChangeArrowheads="1"/>
            </p:cNvSpPr>
            <p:nvPr/>
          </p:nvSpPr>
          <p:spPr bwMode="auto">
            <a:xfrm>
              <a:off x="2237" y="3173"/>
              <a:ext cx="666" cy="1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b="1">
                  <a:solidFill>
                    <a:schemeClr val="bg2"/>
                  </a:solidFill>
                </a:rPr>
                <a:t>  </a:t>
              </a:r>
            </a:p>
          </p:txBody>
        </p:sp>
        <p:sp>
          <p:nvSpPr>
            <p:cNvPr id="26672" name="Rectangle 8"/>
            <p:cNvSpPr>
              <a:spLocks noChangeArrowheads="1"/>
            </p:cNvSpPr>
            <p:nvPr/>
          </p:nvSpPr>
          <p:spPr bwMode="auto">
            <a:xfrm>
              <a:off x="2237" y="3054"/>
              <a:ext cx="672" cy="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1">
                <a:latin typeface="Arial" charset="0"/>
              </a:endParaRPr>
            </a:p>
          </p:txBody>
        </p: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133600" y="4724400"/>
            <a:ext cx="533400" cy="609600"/>
            <a:chOff x="2237" y="3054"/>
            <a:chExt cx="672" cy="282"/>
          </a:xfrm>
        </p:grpSpPr>
        <p:sp>
          <p:nvSpPr>
            <p:cNvPr id="26669" name="Rectangle 7"/>
            <p:cNvSpPr>
              <a:spLocks noChangeArrowheads="1"/>
            </p:cNvSpPr>
            <p:nvPr/>
          </p:nvSpPr>
          <p:spPr bwMode="auto">
            <a:xfrm>
              <a:off x="2237" y="3173"/>
              <a:ext cx="666" cy="1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b="1">
                  <a:solidFill>
                    <a:schemeClr val="bg2"/>
                  </a:solidFill>
                </a:rPr>
                <a:t>  </a:t>
              </a:r>
            </a:p>
          </p:txBody>
        </p:sp>
        <p:sp>
          <p:nvSpPr>
            <p:cNvPr id="26670" name="Rectangle 8"/>
            <p:cNvSpPr>
              <a:spLocks noChangeArrowheads="1"/>
            </p:cNvSpPr>
            <p:nvPr/>
          </p:nvSpPr>
          <p:spPr bwMode="auto">
            <a:xfrm>
              <a:off x="2237" y="3054"/>
              <a:ext cx="672" cy="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1">
                <a:latin typeface="Arial" charset="0"/>
              </a:endParaRPr>
            </a:p>
          </p:txBody>
        </p:sp>
      </p:grp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219200" y="4724400"/>
            <a:ext cx="533400" cy="609600"/>
            <a:chOff x="2237" y="3054"/>
            <a:chExt cx="672" cy="282"/>
          </a:xfrm>
        </p:grpSpPr>
        <p:sp>
          <p:nvSpPr>
            <p:cNvPr id="26667" name="Rectangle 7"/>
            <p:cNvSpPr>
              <a:spLocks noChangeArrowheads="1"/>
            </p:cNvSpPr>
            <p:nvPr/>
          </p:nvSpPr>
          <p:spPr bwMode="auto">
            <a:xfrm>
              <a:off x="2237" y="3173"/>
              <a:ext cx="666" cy="1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b="1">
                  <a:solidFill>
                    <a:schemeClr val="bg2"/>
                  </a:solidFill>
                </a:rPr>
                <a:t>  </a:t>
              </a:r>
            </a:p>
          </p:txBody>
        </p:sp>
        <p:sp>
          <p:nvSpPr>
            <p:cNvPr id="26668" name="Rectangle 8"/>
            <p:cNvSpPr>
              <a:spLocks noChangeArrowheads="1"/>
            </p:cNvSpPr>
            <p:nvPr/>
          </p:nvSpPr>
          <p:spPr bwMode="auto">
            <a:xfrm>
              <a:off x="2237" y="3054"/>
              <a:ext cx="672" cy="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1">
                <a:latin typeface="Arial" charset="0"/>
              </a:endParaRPr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3733800" y="4724400"/>
            <a:ext cx="533400" cy="609600"/>
            <a:chOff x="2237" y="3054"/>
            <a:chExt cx="672" cy="282"/>
          </a:xfrm>
        </p:grpSpPr>
        <p:sp>
          <p:nvSpPr>
            <p:cNvPr id="26665" name="Rectangle 7"/>
            <p:cNvSpPr>
              <a:spLocks noChangeArrowheads="1"/>
            </p:cNvSpPr>
            <p:nvPr/>
          </p:nvSpPr>
          <p:spPr bwMode="auto">
            <a:xfrm>
              <a:off x="2237" y="3173"/>
              <a:ext cx="666" cy="1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b="1">
                  <a:solidFill>
                    <a:schemeClr val="bg2"/>
                  </a:solidFill>
                </a:rPr>
                <a:t>  </a:t>
              </a:r>
            </a:p>
          </p:txBody>
        </p:sp>
        <p:sp>
          <p:nvSpPr>
            <p:cNvPr id="26666" name="Rectangle 8"/>
            <p:cNvSpPr>
              <a:spLocks noChangeArrowheads="1"/>
            </p:cNvSpPr>
            <p:nvPr/>
          </p:nvSpPr>
          <p:spPr bwMode="auto">
            <a:xfrm>
              <a:off x="2237" y="3054"/>
              <a:ext cx="672" cy="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1">
                <a:latin typeface="Arial" charset="0"/>
              </a:endParaRPr>
            </a:p>
          </p:txBody>
        </p:sp>
      </p:grpSp>
      <p:sp>
        <p:nvSpPr>
          <p:cNvPr id="32" name="AutoShape 4"/>
          <p:cNvSpPr>
            <a:spLocks noChangeArrowheads="1"/>
          </p:cNvSpPr>
          <p:nvPr/>
        </p:nvSpPr>
        <p:spPr bwMode="auto">
          <a:xfrm>
            <a:off x="2286000" y="5486400"/>
            <a:ext cx="2514600" cy="76200"/>
          </a:xfrm>
          <a:prstGeom prst="roundRect">
            <a:avLst>
              <a:gd name="adj" fmla="val 0"/>
            </a:avLst>
          </a:prstGeom>
          <a:solidFill>
            <a:srgbClr val="EAEAEA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DDDDDD"/>
              </a:solidFill>
            </a:endParaRP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200400" y="5715000"/>
            <a:ext cx="533400" cy="609600"/>
            <a:chOff x="2237" y="3054"/>
            <a:chExt cx="672" cy="282"/>
          </a:xfrm>
        </p:grpSpPr>
        <p:sp>
          <p:nvSpPr>
            <p:cNvPr id="26663" name="Rectangle 7"/>
            <p:cNvSpPr>
              <a:spLocks noChangeArrowheads="1"/>
            </p:cNvSpPr>
            <p:nvPr/>
          </p:nvSpPr>
          <p:spPr bwMode="auto">
            <a:xfrm>
              <a:off x="2237" y="3173"/>
              <a:ext cx="666" cy="1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b="1">
                  <a:solidFill>
                    <a:schemeClr val="bg2"/>
                  </a:solidFill>
                </a:rPr>
                <a:t>  </a:t>
              </a:r>
            </a:p>
          </p:txBody>
        </p:sp>
        <p:sp>
          <p:nvSpPr>
            <p:cNvPr id="26664" name="Rectangle 8"/>
            <p:cNvSpPr>
              <a:spLocks noChangeArrowheads="1"/>
            </p:cNvSpPr>
            <p:nvPr/>
          </p:nvSpPr>
          <p:spPr bwMode="auto">
            <a:xfrm>
              <a:off x="2237" y="3054"/>
              <a:ext cx="672" cy="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1">
                <a:latin typeface="Arial" charset="0"/>
              </a:endParaRPr>
            </a:p>
          </p:txBody>
        </p:sp>
      </p:grpSp>
      <p:sp>
        <p:nvSpPr>
          <p:cNvPr id="26643" name="TextBox 35"/>
          <p:cNvSpPr txBox="1">
            <a:spLocks noChangeArrowheads="1"/>
          </p:cNvSpPr>
          <p:nvPr/>
        </p:nvSpPr>
        <p:spPr bwMode="auto">
          <a:xfrm>
            <a:off x="3733800" y="3810000"/>
            <a:ext cx="44815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Macro device: e.g. A diffracometer</a:t>
            </a:r>
          </a:p>
          <a:p>
            <a:r>
              <a:rPr lang="en-US"/>
              <a:t>		An accelerator, …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064000" y="4800600"/>
            <a:ext cx="5156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sub devices: e.g. powersupplies, motors,</a:t>
            </a:r>
          </a:p>
          <a:p>
            <a:r>
              <a:rPr lang="en-US"/>
              <a:t>CCD…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441825" y="5791200"/>
            <a:ext cx="448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sub devices: e.g. ADC, modbus…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514600" y="5715000"/>
            <a:ext cx="533400" cy="609600"/>
            <a:chOff x="2237" y="3054"/>
            <a:chExt cx="672" cy="282"/>
          </a:xfrm>
        </p:grpSpPr>
        <p:sp>
          <p:nvSpPr>
            <p:cNvPr id="26661" name="Rectangle 7"/>
            <p:cNvSpPr>
              <a:spLocks noChangeArrowheads="1"/>
            </p:cNvSpPr>
            <p:nvPr/>
          </p:nvSpPr>
          <p:spPr bwMode="auto">
            <a:xfrm>
              <a:off x="2237" y="3173"/>
              <a:ext cx="666" cy="1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b="1">
                  <a:solidFill>
                    <a:schemeClr val="bg2"/>
                  </a:solidFill>
                </a:rPr>
                <a:t>  </a:t>
              </a:r>
            </a:p>
          </p:txBody>
        </p:sp>
        <p:sp>
          <p:nvSpPr>
            <p:cNvPr id="26662" name="Rectangle 8"/>
            <p:cNvSpPr>
              <a:spLocks noChangeArrowheads="1"/>
            </p:cNvSpPr>
            <p:nvPr/>
          </p:nvSpPr>
          <p:spPr bwMode="auto">
            <a:xfrm>
              <a:off x="2237" y="3054"/>
              <a:ext cx="672" cy="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1">
                <a:latin typeface="Arial" charset="0"/>
              </a:endParaRPr>
            </a:p>
          </p:txBody>
        </p:sp>
      </p:grp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3886200" y="5715000"/>
            <a:ext cx="533400" cy="609600"/>
            <a:chOff x="2237" y="3054"/>
            <a:chExt cx="672" cy="282"/>
          </a:xfrm>
        </p:grpSpPr>
        <p:sp>
          <p:nvSpPr>
            <p:cNvPr id="26659" name="Rectangle 7"/>
            <p:cNvSpPr>
              <a:spLocks noChangeArrowheads="1"/>
            </p:cNvSpPr>
            <p:nvPr/>
          </p:nvSpPr>
          <p:spPr bwMode="auto">
            <a:xfrm>
              <a:off x="2237" y="3173"/>
              <a:ext cx="666" cy="1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b="1">
                  <a:solidFill>
                    <a:schemeClr val="bg2"/>
                  </a:solidFill>
                </a:rPr>
                <a:t>  </a:t>
              </a:r>
            </a:p>
          </p:txBody>
        </p:sp>
        <p:sp>
          <p:nvSpPr>
            <p:cNvPr id="26660" name="Rectangle 8"/>
            <p:cNvSpPr>
              <a:spLocks noChangeArrowheads="1"/>
            </p:cNvSpPr>
            <p:nvPr/>
          </p:nvSpPr>
          <p:spPr bwMode="auto">
            <a:xfrm>
              <a:off x="2237" y="3054"/>
              <a:ext cx="672" cy="11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1">
                <a:latin typeface="Arial" charset="0"/>
              </a:endParaRPr>
            </a:p>
          </p:txBody>
        </p:sp>
      </p:grpSp>
      <p:cxnSp>
        <p:nvCxnSpPr>
          <p:cNvPr id="46" name="Straight Connector 45"/>
          <p:cNvCxnSpPr>
            <a:cxnSpLocks noChangeShapeType="1"/>
            <a:stCxn id="26673" idx="2"/>
            <a:endCxn id="19" idx="0"/>
          </p:cNvCxnSpPr>
          <p:nvPr/>
        </p:nvCxnSpPr>
        <p:spPr bwMode="auto">
          <a:xfrm rot="16200000" flipH="1">
            <a:off x="2758282" y="4282281"/>
            <a:ext cx="228600" cy="460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" name="Straight Connector 50"/>
          <p:cNvCxnSpPr>
            <a:cxnSpLocks noChangeShapeType="1"/>
            <a:endCxn id="26668" idx="0"/>
          </p:cNvCxnSpPr>
          <p:nvPr/>
        </p:nvCxnSpPr>
        <p:spPr bwMode="auto">
          <a:xfrm rot="5400000">
            <a:off x="1390650" y="4591050"/>
            <a:ext cx="228600" cy="381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4" name="Straight Connector 53"/>
          <p:cNvCxnSpPr>
            <a:cxnSpLocks noChangeShapeType="1"/>
          </p:cNvCxnSpPr>
          <p:nvPr/>
        </p:nvCxnSpPr>
        <p:spPr bwMode="auto">
          <a:xfrm rot="5400000">
            <a:off x="2266950" y="4591050"/>
            <a:ext cx="228600" cy="381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5" name="Straight Connector 54"/>
          <p:cNvCxnSpPr>
            <a:cxnSpLocks noChangeShapeType="1"/>
          </p:cNvCxnSpPr>
          <p:nvPr/>
        </p:nvCxnSpPr>
        <p:spPr bwMode="auto">
          <a:xfrm rot="5400000">
            <a:off x="3028950" y="4591050"/>
            <a:ext cx="228600" cy="381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6" name="Straight Connector 55"/>
          <p:cNvCxnSpPr>
            <a:cxnSpLocks noChangeShapeType="1"/>
          </p:cNvCxnSpPr>
          <p:nvPr/>
        </p:nvCxnSpPr>
        <p:spPr bwMode="auto">
          <a:xfrm rot="5400000">
            <a:off x="3867150" y="4591050"/>
            <a:ext cx="228600" cy="381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7" name="Straight Connector 56"/>
          <p:cNvCxnSpPr>
            <a:cxnSpLocks noChangeShapeType="1"/>
            <a:endCxn id="26660" idx="0"/>
          </p:cNvCxnSpPr>
          <p:nvPr/>
        </p:nvCxnSpPr>
        <p:spPr bwMode="auto">
          <a:xfrm rot="16200000" flipH="1">
            <a:off x="3924300" y="5486400"/>
            <a:ext cx="381000" cy="76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9" name="Straight Connector 58"/>
          <p:cNvCxnSpPr>
            <a:cxnSpLocks noChangeShapeType="1"/>
            <a:endCxn id="26664" idx="0"/>
          </p:cNvCxnSpPr>
          <p:nvPr/>
        </p:nvCxnSpPr>
        <p:spPr bwMode="auto">
          <a:xfrm rot="16200000" flipH="1">
            <a:off x="3162300" y="5410200"/>
            <a:ext cx="38100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61" name="Straight Connector 60"/>
          <p:cNvCxnSpPr>
            <a:cxnSpLocks noChangeShapeType="1"/>
          </p:cNvCxnSpPr>
          <p:nvPr/>
        </p:nvCxnSpPr>
        <p:spPr bwMode="auto">
          <a:xfrm rot="5400000">
            <a:off x="2800350" y="5581650"/>
            <a:ext cx="228600" cy="381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6656" name="Line 9"/>
          <p:cNvSpPr>
            <a:spLocks noChangeShapeType="1"/>
          </p:cNvSpPr>
          <p:nvPr/>
        </p:nvSpPr>
        <p:spPr bwMode="auto">
          <a:xfrm>
            <a:off x="5029200" y="2743200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57" name="Rectangle 14"/>
          <p:cNvSpPr>
            <a:spLocks noChangeArrowheads="1"/>
          </p:cNvSpPr>
          <p:nvPr/>
        </p:nvSpPr>
        <p:spPr bwMode="auto">
          <a:xfrm>
            <a:off x="5943600" y="2133600"/>
            <a:ext cx="1143000" cy="609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/>
              <a:t>Client</a:t>
            </a:r>
          </a:p>
        </p:txBody>
      </p:sp>
      <p:sp>
        <p:nvSpPr>
          <p:cNvPr id="26658" name="Line 9"/>
          <p:cNvSpPr>
            <a:spLocks noChangeShapeType="1"/>
          </p:cNvSpPr>
          <p:nvPr/>
        </p:nvSpPr>
        <p:spPr bwMode="auto">
          <a:xfrm>
            <a:off x="6553200" y="2743200"/>
            <a:ext cx="0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2" grpId="0" animBg="1"/>
      <p:bldP spid="37" grpId="0"/>
      <p:bldP spid="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1BFB8-89B5-4125-9D9F-13D2EC4D6181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765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714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/>
              <a:t>Commands &amp; Attributes</a:t>
            </a: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196752"/>
            <a:ext cx="7772400" cy="4800600"/>
          </a:xfrm>
        </p:spPr>
        <p:txBody>
          <a:bodyPr>
            <a:normAutofit fontScale="925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On the network a Tango device mainly has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b="1" dirty="0" smtClean="0"/>
              <a:t>Command</a:t>
            </a:r>
            <a:r>
              <a:rPr lang="en-US" dirty="0" smtClean="0"/>
              <a:t>(s): Used to implement “action” on a device (switching ON a power supply)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b="1" dirty="0" smtClean="0"/>
              <a:t>Attribute</a:t>
            </a:r>
            <a:r>
              <a:rPr lang="en-US" dirty="0" smtClean="0"/>
              <a:t>(s): Used for physical values (a motor position, a temperature, a spectrum, an matrix)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Clients ask Tango devices to execute a command or read/write one of its attributes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A Tango device also has a </a:t>
            </a:r>
            <a:r>
              <a:rPr lang="en-US" b="1" dirty="0" smtClean="0"/>
              <a:t>state </a:t>
            </a:r>
            <a:r>
              <a:rPr lang="en-US" dirty="0" smtClean="0"/>
              <a:t>and a</a:t>
            </a:r>
            <a:r>
              <a:rPr lang="en-US" b="1" dirty="0" smtClean="0"/>
              <a:t> status </a:t>
            </a:r>
            <a:r>
              <a:rPr lang="en-US" dirty="0" smtClean="0"/>
              <a:t>which are available using command(s) or as attribute(s)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2AF10-B95B-46A6-9EB5-363B23303E20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867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73063"/>
            <a:ext cx="7772400" cy="703262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Commands</a:t>
            </a: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981200"/>
            <a:ext cx="7772400" cy="41910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A command may have one input and one output argument.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A limited set of argument data types are supported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Boolean, short, long, long64, float, double, string, unsigned short, unsigned long, unsigned long64, array of these, 2 exotic types and State data type</a:t>
            </a:r>
          </a:p>
          <a:p>
            <a:pPr marL="338138" indent="-338138" eaLnBrk="1" hangingPunct="1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EAD32-B51F-4F6E-AFC1-EBF774DEADA0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970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952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Attributes</a:t>
            </a: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124744"/>
            <a:ext cx="7772400" cy="472440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400" dirty="0" smtClean="0"/>
              <a:t>Self describing data via a configuration</a:t>
            </a:r>
          </a:p>
          <a:p>
            <a:pPr marL="338138" indent="-338138" eaLnBrk="1" hangingPunct="1">
              <a:spcBef>
                <a:spcPts val="600"/>
              </a:spcBef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400" dirty="0" smtClean="0"/>
              <a:t>Thirteen data types supported: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Boolean, unsigned char, short, unsigned short, long, long64, unsigned long, unsigned long64, float, double, string, state and </a:t>
            </a:r>
            <a:r>
              <a:rPr lang="en-US" sz="2000" dirty="0" err="1" smtClean="0"/>
              <a:t>DevEncoded</a:t>
            </a:r>
            <a:r>
              <a:rPr lang="en-US" sz="2000" dirty="0" smtClean="0"/>
              <a:t> data type</a:t>
            </a:r>
          </a:p>
          <a:p>
            <a:pPr marL="338138" indent="-338138" eaLnBrk="1" hangingPunct="1">
              <a:spcBef>
                <a:spcPts val="600"/>
              </a:spcBef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400" dirty="0" smtClean="0"/>
              <a:t>Three accessibility types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Read, write, read-write</a:t>
            </a:r>
          </a:p>
          <a:p>
            <a:pPr marL="338138" indent="-338138" eaLnBrk="1" hangingPunct="1">
              <a:spcBef>
                <a:spcPts val="600"/>
              </a:spcBef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400" dirty="0" smtClean="0"/>
              <a:t>Three data formats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Scalar (one value), spectrum (an array of one dimension), image (an array of 2 dimensions)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85205-91C1-4908-AA28-D3A5FCFA3961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072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714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Attributes</a:t>
            </a: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412776"/>
            <a:ext cx="7772400" cy="4648200"/>
          </a:xfrm>
        </p:spPr>
        <p:txBody>
          <a:bodyPr/>
          <a:lstStyle/>
          <a:p>
            <a:pPr marL="338138" indent="-338138" eaLnBrk="1" hangingPunct="1">
              <a:spcBef>
                <a:spcPts val="600"/>
              </a:spcBef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400" dirty="0" smtClean="0"/>
              <a:t>When you read an attribute you receive: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The attribute data (luckily…)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An attribute quality factor</a:t>
            </a:r>
          </a:p>
          <a:p>
            <a:pPr lvl="2" eaLnBrk="1" hangingPunct="1">
              <a:spcBef>
                <a:spcPts val="45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1800" dirty="0" smtClean="0"/>
              <a:t>ATTR_VALID, ATTR_INVALID, ATTR_CHANGING, ATTR_ALARM, ATTR_WARNING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The date when the attribute was acquired by the server (number of seconds and </a:t>
            </a:r>
            <a:r>
              <a:rPr lang="en-US" sz="2000" dirty="0" err="1" smtClean="0"/>
              <a:t>usec</a:t>
            </a:r>
            <a:r>
              <a:rPr lang="en-US" sz="2000" dirty="0" smtClean="0"/>
              <a:t> since EPOCH)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Its name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Its dimension, data type and data format</a:t>
            </a:r>
          </a:p>
          <a:p>
            <a:pPr marL="338138" indent="-338138" eaLnBrk="1" hangingPunct="1">
              <a:spcBef>
                <a:spcPts val="600"/>
              </a:spcBef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400" dirty="0" smtClean="0"/>
              <a:t>When you write an attribute, you send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The attribute name</a:t>
            </a:r>
          </a:p>
          <a:p>
            <a:pPr marL="738188" lvl="1" indent="-280988" eaLnBrk="1" hangingPunct="1">
              <a:spcBef>
                <a:spcPts val="500"/>
              </a:spcBef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000" dirty="0" smtClean="0"/>
              <a:t>The new attribute data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test device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Attributes</a:t>
            </a:r>
          </a:p>
          <a:p>
            <a:r>
              <a:rPr lang="en-US" smtClean="0"/>
              <a:t>Attribute properties, quality factors…</a:t>
            </a:r>
          </a:p>
          <a:p>
            <a:r>
              <a:rPr lang="en-US" smtClean="0"/>
              <a:t>Pure software devices.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09/10/2011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Tango Workshop - ICALEPCS 2011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1A164-EE00-41EF-BA62-8B33463EE000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8BB8F-83F0-47A2-BF39-74E1469C947E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277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7772400" cy="8382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Attribute Configuration</a:t>
            </a: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268760"/>
            <a:ext cx="7772400" cy="4800600"/>
          </a:xfrm>
        </p:spPr>
        <p:txBody>
          <a:bodyPr>
            <a:normAutofit fontScale="925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Attribute configuration defined by its properties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Five type of properties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Hard-coded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Modifiable properties</a:t>
            </a:r>
          </a:p>
          <a:p>
            <a:pPr lvl="3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GUI parameters</a:t>
            </a:r>
          </a:p>
          <a:p>
            <a:pPr lvl="3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Max parameters</a:t>
            </a:r>
          </a:p>
          <a:p>
            <a:pPr lvl="3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Alarm parameters</a:t>
            </a:r>
          </a:p>
          <a:p>
            <a:pPr lvl="3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Event parameters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A separate network call allows clients to get attribute configuration (</a:t>
            </a:r>
            <a:r>
              <a:rPr lang="en-US" dirty="0" err="1" smtClean="0"/>
              <a:t>get_attribute_config</a:t>
            </a:r>
            <a:r>
              <a:rPr lang="en-US" dirty="0" smtClean="0"/>
              <a:t>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523FFA-2A87-482E-BC60-9BD322048926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379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095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Attribute Configuration</a:t>
            </a:r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73163" y="1524000"/>
            <a:ext cx="7772400" cy="45720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The hard coded attribute properties (5)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smtClean="0"/>
              <a:t>name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smtClean="0"/>
              <a:t>data_type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smtClean="0"/>
              <a:t>data_format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smtClean="0"/>
              <a:t>writable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smtClean="0"/>
              <a:t>display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E95AC-8566-4AA6-A1F3-3AA14F6EAB33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482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476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Attribute Configuration</a:t>
            </a: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340768"/>
            <a:ext cx="7772400" cy="4648200"/>
          </a:xfrm>
        </p:spPr>
        <p:txBody>
          <a:bodyPr>
            <a:normAutofit fontScale="92500" lnSpcReduction="10000"/>
          </a:bodyPr>
          <a:lstStyle/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GUI attribute properties (6)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Description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Label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Unit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err="1" smtClean="0"/>
              <a:t>Standard_unit</a:t>
            </a:r>
            <a:endParaRPr lang="en-GB" dirty="0" smtClean="0"/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err="1" smtClean="0"/>
              <a:t>Display_unit</a:t>
            </a:r>
            <a:endParaRPr lang="en-GB" dirty="0" smtClean="0"/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Format (C++ or </a:t>
            </a:r>
            <a:r>
              <a:rPr lang="en-GB" dirty="0" err="1" smtClean="0"/>
              <a:t>printf</a:t>
            </a:r>
            <a:r>
              <a:rPr lang="en-GB" dirty="0" smtClean="0"/>
              <a:t>)</a:t>
            </a:r>
          </a:p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The Maximum attribute properties (used only for writable attribute) (2)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err="1" smtClean="0"/>
              <a:t>min_value</a:t>
            </a:r>
            <a:endParaRPr lang="en-GB" dirty="0" smtClean="0"/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err="1" smtClean="0"/>
              <a:t>max_value</a:t>
            </a:r>
            <a:endParaRPr lang="en-GB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593BC-DD6B-4024-8983-FD9B8CAEC47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>
                <a:solidFill>
                  <a:srgbClr val="000000"/>
                </a:solidFill>
              </a:rPr>
              <a:t>What is Tango?</a:t>
            </a:r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539552" y="1700808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spcBef>
                <a:spcPts val="700"/>
              </a:spcBef>
              <a:buClr>
                <a:srgbClr val="9999FF"/>
              </a:buClr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Provides a unified interface to all equipments, hiding how they are connected to a computer (serial line, USB, sockets….)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Hide the network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Location transparency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Tango is one of the Control Systems available today but other exist (EPICS, Tine, …)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252911-3B9F-4A37-A0CB-F14FA1A006C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584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476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Attribute Configuration</a:t>
            </a: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340768"/>
            <a:ext cx="7772400" cy="4648200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alarm attribute properties (6)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err="1" smtClean="0"/>
              <a:t>min_alarm</a:t>
            </a:r>
            <a:r>
              <a:rPr lang="en-GB" dirty="0" smtClean="0"/>
              <a:t>, </a:t>
            </a:r>
            <a:r>
              <a:rPr lang="en-GB" dirty="0" err="1" smtClean="0"/>
              <a:t>max_alarm</a:t>
            </a:r>
            <a:endParaRPr lang="en-GB" dirty="0" smtClean="0"/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err="1" smtClean="0"/>
              <a:t>min_warning</a:t>
            </a:r>
            <a:r>
              <a:rPr lang="en-GB" dirty="0" smtClean="0"/>
              <a:t>, </a:t>
            </a:r>
            <a:r>
              <a:rPr lang="en-GB" dirty="0" err="1" smtClean="0"/>
              <a:t>max_warning</a:t>
            </a:r>
            <a:endParaRPr lang="en-GB" dirty="0" smtClean="0"/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err="1" smtClean="0"/>
              <a:t>delta_t</a:t>
            </a:r>
            <a:r>
              <a:rPr lang="en-GB" dirty="0" smtClean="0"/>
              <a:t>, </a:t>
            </a:r>
            <a:r>
              <a:rPr lang="en-GB" dirty="0" err="1" smtClean="0"/>
              <a:t>delta_val</a:t>
            </a:r>
            <a:endParaRPr lang="en-GB" dirty="0" smtClean="0"/>
          </a:p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The event attribute properties (6)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period (for periodic event)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err="1" smtClean="0"/>
              <a:t>rel_change</a:t>
            </a:r>
            <a:r>
              <a:rPr lang="en-GB" dirty="0" smtClean="0"/>
              <a:t>, </a:t>
            </a:r>
            <a:r>
              <a:rPr lang="en-GB" dirty="0" err="1" smtClean="0"/>
              <a:t>abs_change</a:t>
            </a:r>
            <a:r>
              <a:rPr lang="en-GB" dirty="0" smtClean="0"/>
              <a:t> (for change event)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period, </a:t>
            </a:r>
            <a:r>
              <a:rPr lang="en-GB" dirty="0" err="1" smtClean="0"/>
              <a:t>rel_change</a:t>
            </a:r>
            <a:r>
              <a:rPr lang="en-GB" dirty="0" smtClean="0"/>
              <a:t>, </a:t>
            </a:r>
            <a:r>
              <a:rPr lang="en-GB" dirty="0" err="1" smtClean="0"/>
              <a:t>abs_change</a:t>
            </a:r>
            <a:r>
              <a:rPr lang="en-GB" dirty="0" smtClean="0"/>
              <a:t> (for archive event)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atkpanel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Get attribute list</a:t>
            </a:r>
          </a:p>
          <a:p>
            <a:r>
              <a:rPr lang="en-US" smtClean="0"/>
              <a:t>Get attribute config</a:t>
            </a:r>
          </a:p>
          <a:p>
            <a:r>
              <a:rPr lang="en-US" smtClean="0"/>
              <a:t>Get command list</a:t>
            </a:r>
          </a:p>
          <a:p>
            <a:r>
              <a:rPr lang="en-US" smtClean="0"/>
              <a:t>Etc…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09/10/2011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Tango Workshop - ICALEPCS 2011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1AFB0-3819-4A0D-A91A-D1C0072C6EC9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4EE771-CAA8-4D64-800C-4B64D02E646C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7892" name="Rectangle 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States</a:t>
            </a: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A limited set of 14 device states is available.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ON, OFF, CLOSE, OPEN, INSERT, EXTRACT, MOVING, STANDBY, FAULT, INIT, RUNNING, ALARM, DISABLE and UNKNOWN</a:t>
            </a:r>
            <a:endParaRPr lang="en-GB" smtClean="0"/>
          </a:p>
          <a:p>
            <a:pPr marL="338138" indent="-338138" eaLnBrk="1" hangingPunct="1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GB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CECE7-FB81-443F-B38D-268FAA56D72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891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2952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Properties</a:t>
            </a:r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340768"/>
            <a:ext cx="7772400" cy="46482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Properties are stored in the </a:t>
            </a:r>
            <a:r>
              <a:rPr lang="en-US" dirty="0" err="1" smtClean="0"/>
              <a:t>MySQL</a:t>
            </a:r>
            <a:r>
              <a:rPr lang="en-US" dirty="0" smtClean="0"/>
              <a:t> database 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No file – Use Jive to create/update/delete properties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You can define properties at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Class level, device level and attribute level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Property data type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Basic data types as scalar or array values</a:t>
            </a:r>
          </a:p>
          <a:p>
            <a:pPr marL="338138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jive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Device properties</a:t>
            </a:r>
          </a:p>
          <a:p>
            <a:r>
              <a:rPr lang="en-US" smtClean="0"/>
              <a:t>Class properties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09/10/2011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Tango Workshop - ICALEPCS 2011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5F373-4D2C-43AE-AC00-B534723B6B7A}" type="slidenum">
              <a:rPr lang="en-GB" smtClean="0"/>
              <a:pPr>
                <a:defRPr/>
              </a:pPr>
              <a:t>34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30A90-CEBE-49BF-8135-62AF1279310F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4096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-7938"/>
            <a:ext cx="7772400" cy="13128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Automatically added Commands &amp; Attributes</a:t>
            </a: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412776"/>
            <a:ext cx="7772400" cy="4724400"/>
          </a:xfrm>
        </p:spPr>
        <p:txBody>
          <a:bodyPr>
            <a:normAutofit fontScale="92500" lnSpcReduction="100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Three commands are automatically added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b="1" dirty="0" smtClean="0"/>
              <a:t>State</a:t>
            </a:r>
            <a:r>
              <a:rPr lang="en-GB" dirty="0" smtClean="0"/>
              <a:t> : In = void Out = </a:t>
            </a:r>
            <a:r>
              <a:rPr lang="en-GB" dirty="0" err="1" smtClean="0"/>
              <a:t>DevState</a:t>
            </a:r>
            <a:endParaRPr lang="en-GB" dirty="0" smtClean="0"/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Return the device state</a:t>
            </a:r>
            <a:r>
              <a:rPr lang="en-US" dirty="0" smtClean="0"/>
              <a:t> and check for alarms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err="1" smtClean="0"/>
              <a:t>Overwritable</a:t>
            </a:r>
            <a:endParaRPr lang="en-US" dirty="0" smtClean="0"/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b="1" dirty="0" smtClean="0"/>
              <a:t>Status</a:t>
            </a:r>
            <a:r>
              <a:rPr lang="en-GB" dirty="0" smtClean="0"/>
              <a:t> : In = void Out = </a:t>
            </a:r>
            <a:r>
              <a:rPr lang="en-GB" dirty="0" err="1" smtClean="0"/>
              <a:t>DevString</a:t>
            </a:r>
            <a:endParaRPr lang="en-GB" dirty="0" smtClean="0"/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Return the device status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err="1" smtClean="0"/>
              <a:t>Overwritable</a:t>
            </a:r>
            <a:endParaRPr lang="en-US" dirty="0" smtClean="0"/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b="1" dirty="0" smtClean="0"/>
              <a:t>Init</a:t>
            </a:r>
            <a:r>
              <a:rPr lang="en-GB" dirty="0" smtClean="0"/>
              <a:t> : In = void Out = void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Re-initialise the device (</a:t>
            </a:r>
            <a:r>
              <a:rPr lang="en-GB" dirty="0" err="1" smtClean="0"/>
              <a:t>delete_device</a:t>
            </a:r>
            <a:r>
              <a:rPr lang="en-GB" dirty="0" smtClean="0"/>
              <a:t> + </a:t>
            </a:r>
            <a:r>
              <a:rPr lang="en-GB" dirty="0" err="1" smtClean="0"/>
              <a:t>init_device</a:t>
            </a:r>
            <a:r>
              <a:rPr lang="en-GB" dirty="0" smtClean="0"/>
              <a:t>)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Two attributes are automatically added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State and Status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Design a device </a:t>
            </a:r>
            <a:br>
              <a:rPr lang="en-US" smtClean="0"/>
            </a:br>
            <a:r>
              <a:rPr lang="en-US" smtClean="0"/>
              <a:t>DEMO Pogo icepap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Alarm level</a:t>
            </a:r>
          </a:p>
          <a:p>
            <a:r>
              <a:rPr lang="en-US" smtClean="0"/>
              <a:t>Attribute properties</a:t>
            </a:r>
          </a:p>
          <a:p>
            <a:r>
              <a:rPr lang="en-US" smtClean="0"/>
              <a:t>Expert/operator</a:t>
            </a:r>
          </a:p>
          <a:p>
            <a:r>
              <a:rPr lang="en-US" smtClean="0"/>
              <a:t>Memorized attribute</a:t>
            </a:r>
          </a:p>
          <a:p>
            <a:r>
              <a:rPr lang="en-US" smtClean="0"/>
              <a:t>Inheritance</a:t>
            </a:r>
          </a:p>
          <a:p>
            <a:r>
              <a:rPr lang="en-US" smtClean="0"/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09/10/2011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Tango Workshop - ICALEPCS 2011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C57FD-3C6F-4820-92B6-F663EC19913B}" type="slidenum">
              <a:rPr lang="en-GB" smtClean="0"/>
              <a:pPr>
                <a:defRPr/>
              </a:pPr>
              <a:t>36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debug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Compile</a:t>
            </a:r>
          </a:p>
          <a:p>
            <a:r>
              <a:rPr lang="en-US" smtClean="0"/>
              <a:t>Add in Starter</a:t>
            </a:r>
          </a:p>
          <a:p>
            <a:r>
              <a:rPr lang="en-US" smtClean="0"/>
              <a:t>wizard</a:t>
            </a:r>
          </a:p>
          <a:p>
            <a:r>
              <a:rPr lang="en-US" smtClean="0"/>
              <a:t>Log viewer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09/10/2011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Tango Workshop - </a:t>
            </a:r>
            <a:r>
              <a:rPr lang="en-GB" dirty="0" err="1" smtClean="0"/>
              <a:t>ICALEPCS</a:t>
            </a:r>
            <a:r>
              <a:rPr lang="en-GB" dirty="0" smtClean="0"/>
              <a:t> 2011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794C1F-FA36-4C58-895B-C2E2B3B51DFE}" type="slidenum">
              <a:rPr lang="en-GB" smtClean="0"/>
              <a:pPr>
                <a:defRPr/>
              </a:pPr>
              <a:t>37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9AC8A-5FC8-45D3-B2F8-54FA69B84182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44036" name="Rectangle 1"/>
          <p:cNvSpPr>
            <a:spLocks noChangeArrowheads="1"/>
          </p:cNvSpPr>
          <p:nvPr/>
        </p:nvSpPr>
        <p:spPr bwMode="auto">
          <a:xfrm>
            <a:off x="467544" y="620688"/>
            <a:ext cx="4114800" cy="220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dirty="0">
                <a:solidFill>
                  <a:srgbClr val="000000"/>
                </a:solidFill>
              </a:rPr>
              <a:t>Tango Basics: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 dirty="0">
                <a:solidFill>
                  <a:srgbClr val="000000"/>
                </a:solidFill>
              </a:rPr>
              <a:t>The Client API</a:t>
            </a:r>
            <a:r>
              <a:rPr lang="en-US" sz="4000" dirty="0">
                <a:solidFill>
                  <a:srgbClr val="003366"/>
                </a:solidFill>
              </a:rPr>
              <a:t> </a:t>
            </a:r>
          </a:p>
        </p:txBody>
      </p:sp>
      <p:sp>
        <p:nvSpPr>
          <p:cNvPr id="44037" name="Rectangle 2"/>
          <p:cNvSpPr>
            <a:spLocks noChangeArrowheads="1"/>
          </p:cNvSpPr>
          <p:nvPr/>
        </p:nvSpPr>
        <p:spPr bwMode="auto">
          <a:xfrm>
            <a:off x="467544" y="2996952"/>
            <a:ext cx="3703638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spcBef>
                <a:spcPts val="700"/>
              </a:spcBef>
              <a:buClr>
                <a:srgbClr val="9999FF"/>
              </a:buClr>
              <a:buSzPct val="80000"/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Synchronous Calls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SzPct val="80000"/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Error management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SzPct val="80000"/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Asynchronous Calls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SzPct val="80000"/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Group Calls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SzPct val="80000"/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Events</a:t>
            </a:r>
          </a:p>
        </p:txBody>
      </p:sp>
      <p:pic>
        <p:nvPicPr>
          <p:cNvPr id="440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124744"/>
            <a:ext cx="3846513" cy="4675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3D6D6-D834-4298-B626-686A5D6289C2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506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476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Synchronous Calls</a:t>
            </a:r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628800"/>
            <a:ext cx="7772400" cy="38100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On the client side, each Tango device is an instance of a </a:t>
            </a:r>
            <a:r>
              <a:rPr lang="en-US" b="1" dirty="0" err="1" smtClean="0"/>
              <a:t>DeviceProxy</a:t>
            </a:r>
            <a:r>
              <a:rPr lang="en-US" dirty="0" smtClean="0"/>
              <a:t> class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err="1" smtClean="0"/>
              <a:t>DeviceProxy</a:t>
            </a:r>
            <a:r>
              <a:rPr lang="en-US" dirty="0" smtClean="0"/>
              <a:t> class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Hide connection details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Manage re-connection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</a:t>
            </a:r>
            <a:r>
              <a:rPr lang="en-US" dirty="0" err="1" smtClean="0"/>
              <a:t>DeviceProxy</a:t>
            </a:r>
            <a:r>
              <a:rPr lang="en-US" dirty="0" smtClean="0"/>
              <a:t> instance is created from the device name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00200" y="5334000"/>
            <a:ext cx="4495800" cy="304800"/>
            <a:chOff x="2362200" y="5562600"/>
            <a:chExt cx="5943600" cy="457200"/>
          </a:xfrm>
        </p:grpSpPr>
        <p:sp>
          <p:nvSpPr>
            <p:cNvPr id="45067" name="Text Box 3"/>
            <p:cNvSpPr txBox="1">
              <a:spLocks noChangeArrowheads="1"/>
            </p:cNvSpPr>
            <p:nvPr/>
          </p:nvSpPr>
          <p:spPr bwMode="auto">
            <a:xfrm>
              <a:off x="2438400" y="5562600"/>
              <a:ext cx="5867400" cy="3099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Python : PyTango.DeviceProxy   dev(“id13/v-pen/12”);</a:t>
              </a:r>
            </a:p>
          </p:txBody>
        </p:sp>
        <p:sp>
          <p:nvSpPr>
            <p:cNvPr id="45068" name="Rectangle 4"/>
            <p:cNvSpPr>
              <a:spLocks noChangeArrowheads="1"/>
            </p:cNvSpPr>
            <p:nvPr/>
          </p:nvSpPr>
          <p:spPr bwMode="auto">
            <a:xfrm>
              <a:off x="2362200" y="5562600"/>
              <a:ext cx="5943600" cy="45720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600200" y="4876800"/>
            <a:ext cx="4800600" cy="304800"/>
            <a:chOff x="2362200" y="5562600"/>
            <a:chExt cx="5410200" cy="457200"/>
          </a:xfrm>
        </p:grpSpPr>
        <p:sp>
          <p:nvSpPr>
            <p:cNvPr id="45065" name="Text Box 4"/>
            <p:cNvSpPr txBox="1">
              <a:spLocks noChangeArrowheads="1"/>
            </p:cNvSpPr>
            <p:nvPr/>
          </p:nvSpPr>
          <p:spPr bwMode="auto">
            <a:xfrm>
              <a:off x="2438400" y="5562600"/>
              <a:ext cx="5334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b="1"/>
                <a:t>C++     : Tango::DeviceProxy   dev(“id13/v-pen/12”);</a:t>
              </a:r>
              <a:endParaRPr lang="en-GB" sz="1400" b="1"/>
            </a:p>
          </p:txBody>
        </p:sp>
        <p:sp>
          <p:nvSpPr>
            <p:cNvPr id="45066" name="Rectangle 5"/>
            <p:cNvSpPr>
              <a:spLocks noChangeArrowheads="1"/>
            </p:cNvSpPr>
            <p:nvPr/>
          </p:nvSpPr>
          <p:spPr bwMode="auto">
            <a:xfrm>
              <a:off x="2362200" y="5562600"/>
              <a:ext cx="5029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A82E86-794F-4003-9030-366BABA2D73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922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57200"/>
            <a:ext cx="7056437" cy="6858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3600" smtClean="0"/>
              <a:t>The Tango Device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340768"/>
            <a:ext cx="7772400" cy="4670425"/>
          </a:xfrm>
        </p:spPr>
        <p:txBody>
          <a:bodyPr>
            <a:normAutofit fontScale="92500" lnSpcReduction="200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The fundamental brick of Tango is the device!</a:t>
            </a:r>
          </a:p>
          <a:p>
            <a:pPr marL="738188" lvl="1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A distributed object exposing an interface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Everything which needs to be controlled is a “device” from a very simple equipment to a very sophisticated one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Every device is known by a three field name “domain/family/member”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err="1" smtClean="0"/>
              <a:t>sr</a:t>
            </a:r>
            <a:r>
              <a:rPr lang="en-US" dirty="0" smtClean="0"/>
              <a:t>/v-</a:t>
            </a:r>
            <a:r>
              <a:rPr lang="en-US" dirty="0" err="1" smtClean="0"/>
              <a:t>ip</a:t>
            </a:r>
            <a:r>
              <a:rPr lang="en-US" dirty="0" smtClean="0"/>
              <a:t>/c18-1, </a:t>
            </a:r>
            <a:r>
              <a:rPr lang="en-US" dirty="0" err="1" smtClean="0"/>
              <a:t>sr</a:t>
            </a:r>
            <a:r>
              <a:rPr lang="en-US" dirty="0" smtClean="0"/>
              <a:t>/v-</a:t>
            </a:r>
            <a:r>
              <a:rPr lang="en-US" dirty="0" err="1" smtClean="0"/>
              <a:t>ip</a:t>
            </a:r>
            <a:r>
              <a:rPr lang="en-US" dirty="0" smtClean="0"/>
              <a:t>/c18-2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err="1" smtClean="0"/>
              <a:t>sr</a:t>
            </a:r>
            <a:r>
              <a:rPr lang="en-US" dirty="0" smtClean="0"/>
              <a:t>/d-ct/1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id10/motor/10, id20/mono/2theta, id20/mirror/exp1</a:t>
            </a:r>
          </a:p>
          <a:p>
            <a:pPr marL="338138" indent="-338138" eaLnBrk="1" hangingPunct="1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0AB92-DD65-49F9-A346-A9599C12A360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4608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81000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Synchronous Calls</a:t>
            </a:r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340768"/>
            <a:ext cx="7772400" cy="1828800"/>
          </a:xfrm>
        </p:spPr>
        <p:txBody>
          <a:bodyPr>
            <a:normAutofit lnSpcReduction="10000"/>
          </a:bodyPr>
          <a:lstStyle/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</a:t>
            </a:r>
            <a:r>
              <a:rPr lang="en-US" dirty="0" err="1" smtClean="0"/>
              <a:t>DeviceProxy</a:t>
            </a:r>
            <a:r>
              <a:rPr lang="en-US" dirty="0" smtClean="0"/>
              <a:t> </a:t>
            </a:r>
            <a:r>
              <a:rPr lang="en-US" i="1" dirty="0" err="1" smtClean="0"/>
              <a:t>command_inout</a:t>
            </a:r>
            <a:r>
              <a:rPr lang="en-US" i="1" dirty="0" smtClean="0"/>
              <a:t>() </a:t>
            </a:r>
            <a:r>
              <a:rPr lang="en-US" dirty="0" smtClean="0"/>
              <a:t>method sends a command to a device</a:t>
            </a:r>
          </a:p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class </a:t>
            </a:r>
            <a:r>
              <a:rPr lang="en-US" dirty="0" err="1" smtClean="0"/>
              <a:t>DeviceData</a:t>
            </a:r>
            <a:r>
              <a:rPr lang="en-US" dirty="0" smtClean="0"/>
              <a:t> is used for the data sent/received to/from the command.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572000" y="3933056"/>
            <a:ext cx="4343400" cy="2133600"/>
            <a:chOff x="2438400" y="3810000"/>
            <a:chExt cx="5472113" cy="3165672"/>
          </a:xfrm>
        </p:grpSpPr>
        <p:sp>
          <p:nvSpPr>
            <p:cNvPr id="46097" name="Text Box 3"/>
            <p:cNvSpPr txBox="1">
              <a:spLocks noChangeArrowheads="1"/>
            </p:cNvSpPr>
            <p:nvPr/>
          </p:nvSpPr>
          <p:spPr bwMode="auto">
            <a:xfrm>
              <a:off x="2514601" y="3810000"/>
              <a:ext cx="5395912" cy="316567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dev = </a:t>
              </a:r>
              <a:r>
                <a:rPr lang="en-US" sz="1400" dirty="0" err="1">
                  <a:solidFill>
                    <a:srgbClr val="000000"/>
                  </a:solidFill>
                </a:rPr>
                <a:t>PyTango.DeviceProxy</a:t>
              </a:r>
              <a:r>
                <a:rPr lang="en-US" sz="1400" dirty="0">
                  <a:solidFill>
                    <a:srgbClr val="000000"/>
                  </a:solidFill>
                </a:rPr>
                <a:t>(“</a:t>
              </a:r>
              <a:r>
                <a:rPr lang="en-US" sz="1400" dirty="0" err="1">
                  <a:solidFill>
                    <a:srgbClr val="000000"/>
                  </a:solidFill>
                </a:rPr>
                <a:t>sr</a:t>
              </a:r>
              <a:r>
                <a:rPr lang="en-US" sz="1400" dirty="0">
                  <a:solidFill>
                    <a:srgbClr val="000000"/>
                  </a:solidFill>
                </a:rPr>
                <a:t>/v-pen/c1”)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en-US" sz="1400" dirty="0">
                <a:solidFill>
                  <a:srgbClr val="000000"/>
                </a:solidFill>
              </a:endParaRP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 err="1">
                  <a:solidFill>
                    <a:srgbClr val="000000"/>
                  </a:solidFill>
                </a:rPr>
                <a:t>dev.command_inout</a:t>
              </a:r>
              <a:r>
                <a:rPr lang="en-US" sz="1400" dirty="0">
                  <a:solidFill>
                    <a:srgbClr val="000000"/>
                  </a:solidFill>
                </a:rPr>
                <a:t>(‘On’)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 err="1">
                  <a:solidFill>
                    <a:srgbClr val="000000"/>
                  </a:solidFill>
                </a:rPr>
                <a:t>dev.on</a:t>
              </a:r>
              <a:r>
                <a:rPr lang="en-US" sz="1400" dirty="0">
                  <a:solidFill>
                    <a:srgbClr val="000000"/>
                  </a:solidFill>
                </a:rPr>
                <a:t>()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en-US" sz="1400" dirty="0">
                <a:solidFill>
                  <a:srgbClr val="000000"/>
                </a:solidFill>
              </a:endParaRP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print </a:t>
              </a:r>
              <a:r>
                <a:rPr lang="en-US" sz="1400" dirty="0" err="1">
                  <a:solidFill>
                    <a:srgbClr val="000000"/>
                  </a:solidFill>
                </a:rPr>
                <a:t>dev.command_inout</a:t>
              </a:r>
              <a:r>
                <a:rPr lang="en-US" sz="1400" dirty="0">
                  <a:solidFill>
                    <a:srgbClr val="000000"/>
                  </a:solidFill>
                </a:rPr>
                <a:t>(‘EchoShort’,10)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print </a:t>
              </a:r>
              <a:r>
                <a:rPr lang="en-US" sz="1400" dirty="0" err="1">
                  <a:solidFill>
                    <a:srgbClr val="000000"/>
                  </a:solidFill>
                </a:rPr>
                <a:t>dev.EchoShort</a:t>
              </a:r>
              <a:r>
                <a:rPr lang="en-US" sz="1400" dirty="0">
                  <a:solidFill>
                    <a:srgbClr val="000000"/>
                  </a:solidFill>
                </a:rPr>
                <a:t>(10)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46098" name="Rectangle 4"/>
            <p:cNvSpPr>
              <a:spLocks noChangeArrowheads="1"/>
            </p:cNvSpPr>
            <p:nvPr/>
          </p:nvSpPr>
          <p:spPr bwMode="auto">
            <a:xfrm>
              <a:off x="2438400" y="3810000"/>
              <a:ext cx="4191000" cy="243840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371600" y="3429000"/>
            <a:ext cx="5715000" cy="304800"/>
            <a:chOff x="1371600" y="3048004"/>
            <a:chExt cx="5472939" cy="542427"/>
          </a:xfrm>
        </p:grpSpPr>
        <p:sp>
          <p:nvSpPr>
            <p:cNvPr id="46095" name="Text Box 5"/>
            <p:cNvSpPr txBox="1">
              <a:spLocks noChangeArrowheads="1"/>
            </p:cNvSpPr>
            <p:nvPr/>
          </p:nvSpPr>
          <p:spPr bwMode="auto">
            <a:xfrm>
              <a:off x="1371600" y="3048004"/>
              <a:ext cx="5472939" cy="5424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DeviceProxy.command_inout (name,  cmd_param)</a:t>
              </a:r>
            </a:p>
          </p:txBody>
        </p:sp>
        <p:sp>
          <p:nvSpPr>
            <p:cNvPr id="46096" name="Rectangle 6"/>
            <p:cNvSpPr>
              <a:spLocks noChangeArrowheads="1"/>
            </p:cNvSpPr>
            <p:nvPr/>
          </p:nvSpPr>
          <p:spPr bwMode="auto">
            <a:xfrm>
              <a:off x="1371600" y="3124200"/>
              <a:ext cx="5432425" cy="45720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371600" y="3048000"/>
            <a:ext cx="5805488" cy="307975"/>
            <a:chOff x="1371600" y="3124200"/>
            <a:chExt cx="7430253" cy="461675"/>
          </a:xfrm>
        </p:grpSpPr>
        <p:sp>
          <p:nvSpPr>
            <p:cNvPr id="46093" name="Text Box 6"/>
            <p:cNvSpPr txBox="1">
              <a:spLocks noChangeArrowheads="1"/>
            </p:cNvSpPr>
            <p:nvPr/>
          </p:nvSpPr>
          <p:spPr bwMode="auto">
            <a:xfrm>
              <a:off x="1447799" y="3124208"/>
              <a:ext cx="7354054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 dirty="0" err="1"/>
                <a:t>DeviceData</a:t>
              </a:r>
              <a:r>
                <a:rPr lang="en-US" sz="1400" b="1" dirty="0"/>
                <a:t> </a:t>
              </a:r>
              <a:r>
                <a:rPr lang="en-US" sz="1400" b="1" dirty="0" err="1"/>
                <a:t>DeviceProxy</a:t>
              </a:r>
              <a:r>
                <a:rPr lang="en-US" sz="1400" b="1" dirty="0"/>
                <a:t>::</a:t>
              </a:r>
              <a:r>
                <a:rPr lang="en-US" sz="1400" b="1" dirty="0" err="1"/>
                <a:t>command_inout</a:t>
              </a:r>
              <a:r>
                <a:rPr lang="en-US" sz="1400" b="1" dirty="0"/>
                <a:t> (const char *,  </a:t>
              </a:r>
              <a:r>
                <a:rPr lang="en-US" sz="1400" b="1" dirty="0" err="1"/>
                <a:t>DeviceData</a:t>
              </a:r>
              <a:r>
                <a:rPr lang="en-US" sz="1400" b="1" dirty="0"/>
                <a:t> &amp;);</a:t>
              </a:r>
              <a:endParaRPr lang="en-GB" sz="1400" b="1" dirty="0"/>
            </a:p>
          </p:txBody>
        </p:sp>
        <p:sp>
          <p:nvSpPr>
            <p:cNvPr id="46094" name="Rectangle 7"/>
            <p:cNvSpPr>
              <a:spLocks noChangeArrowheads="1"/>
            </p:cNvSpPr>
            <p:nvPr/>
          </p:nvSpPr>
          <p:spPr bwMode="auto">
            <a:xfrm>
              <a:off x="1371600" y="3124200"/>
              <a:ext cx="73152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39552" y="3933056"/>
            <a:ext cx="4038600" cy="1828800"/>
            <a:chOff x="2438400" y="3810000"/>
            <a:chExt cx="5472113" cy="2695475"/>
          </a:xfrm>
        </p:grpSpPr>
        <p:sp>
          <p:nvSpPr>
            <p:cNvPr id="46091" name="Text Box 4"/>
            <p:cNvSpPr txBox="1">
              <a:spLocks noChangeArrowheads="1"/>
            </p:cNvSpPr>
            <p:nvPr/>
          </p:nvSpPr>
          <p:spPr bwMode="auto">
            <a:xfrm>
              <a:off x="2514598" y="3810000"/>
              <a:ext cx="5395915" cy="2695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Tango::</a:t>
              </a:r>
              <a:r>
                <a:rPr lang="en-US" sz="1400" dirty="0" err="1"/>
                <a:t>DeviceProxy</a:t>
              </a:r>
              <a:r>
                <a:rPr lang="en-US" sz="1400" dirty="0"/>
                <a:t> dev(“</a:t>
              </a:r>
              <a:r>
                <a:rPr lang="en-US" sz="1400" dirty="0" err="1"/>
                <a:t>sr</a:t>
              </a:r>
              <a:r>
                <a:rPr lang="en-US" sz="1400" dirty="0"/>
                <a:t>/v-pen/c1”);</a:t>
              </a:r>
            </a:p>
            <a:p>
              <a:r>
                <a:rPr lang="en-US" sz="1400" dirty="0"/>
                <a:t>Tango::</a:t>
              </a:r>
              <a:r>
                <a:rPr lang="en-US" sz="1400" dirty="0" err="1"/>
                <a:t>DeviceData</a:t>
              </a:r>
              <a:r>
                <a:rPr lang="en-US" sz="1400" dirty="0"/>
                <a:t> </a:t>
              </a:r>
              <a:r>
                <a:rPr lang="en-US" sz="1400" dirty="0" err="1"/>
                <a:t>d_in,d_out</a:t>
              </a:r>
              <a:r>
                <a:rPr lang="en-US" sz="1400" dirty="0"/>
                <a:t>;</a:t>
              </a:r>
            </a:p>
            <a:p>
              <a:r>
                <a:rPr lang="en-US" sz="1400" dirty="0"/>
                <a:t>vector&lt;long&gt; </a:t>
              </a:r>
              <a:r>
                <a:rPr lang="en-US" sz="1400" dirty="0" err="1"/>
                <a:t>v_in,v_out</a:t>
              </a:r>
              <a:r>
                <a:rPr lang="en-US" sz="1400" dirty="0"/>
                <a:t>;</a:t>
              </a:r>
            </a:p>
            <a:p>
              <a:endParaRPr lang="en-US" sz="1400" dirty="0"/>
            </a:p>
            <a:p>
              <a:r>
                <a:rPr lang="en-US" sz="1400" dirty="0" err="1"/>
                <a:t>d_in</a:t>
              </a:r>
              <a:r>
                <a:rPr lang="en-US" sz="1400" dirty="0"/>
                <a:t> &lt;&lt; </a:t>
              </a:r>
              <a:r>
                <a:rPr lang="en-US" sz="1400" dirty="0" err="1"/>
                <a:t>v_in</a:t>
              </a:r>
              <a:r>
                <a:rPr lang="en-US" sz="1400" dirty="0"/>
                <a:t>;</a:t>
              </a:r>
            </a:p>
            <a:p>
              <a:r>
                <a:rPr lang="en-US" sz="1400" dirty="0" err="1"/>
                <a:t>d_out</a:t>
              </a:r>
              <a:r>
                <a:rPr lang="en-US" sz="1400" dirty="0"/>
                <a:t> = </a:t>
              </a:r>
              <a:r>
                <a:rPr lang="en-US" sz="1400" dirty="0" err="1"/>
                <a:t>dev.command_inout</a:t>
              </a:r>
              <a:r>
                <a:rPr lang="en-US" sz="1400" dirty="0"/>
                <a:t>(“</a:t>
              </a:r>
              <a:r>
                <a:rPr lang="en-US" sz="1400" dirty="0" err="1"/>
                <a:t>MyCommand”,d_in</a:t>
              </a:r>
              <a:r>
                <a:rPr lang="en-US" sz="1400" dirty="0"/>
                <a:t>);</a:t>
              </a:r>
            </a:p>
            <a:p>
              <a:r>
                <a:rPr lang="en-US" sz="1400" dirty="0" err="1"/>
                <a:t>d_out</a:t>
              </a:r>
              <a:r>
                <a:rPr lang="en-US" sz="1400" dirty="0"/>
                <a:t> &gt;&gt; </a:t>
              </a:r>
              <a:r>
                <a:rPr lang="en-US" sz="1400" dirty="0" err="1"/>
                <a:t>v_out</a:t>
              </a:r>
              <a:r>
                <a:rPr lang="en-US" sz="1400" dirty="0"/>
                <a:t>;</a:t>
              </a:r>
              <a:endParaRPr lang="en-GB" sz="1400" dirty="0"/>
            </a:p>
          </p:txBody>
        </p:sp>
        <p:sp>
          <p:nvSpPr>
            <p:cNvPr id="46092" name="Rectangle 5"/>
            <p:cNvSpPr>
              <a:spLocks noChangeArrowheads="1"/>
            </p:cNvSpPr>
            <p:nvPr/>
          </p:nvSpPr>
          <p:spPr bwMode="auto">
            <a:xfrm>
              <a:off x="2438400" y="3810000"/>
              <a:ext cx="5410200" cy="2438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E26D1-97AD-4183-A8BD-68F50F57AB40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710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47675"/>
            <a:ext cx="7772400" cy="703263"/>
          </a:xfrm>
        </p:spPr>
        <p:txBody>
          <a:bodyPr>
            <a:normAutofit fontScale="90000"/>
          </a:bodyPr>
          <a:lstStyle/>
          <a:p>
            <a:pPr marL="338138" indent="-338138">
              <a:spcBef>
                <a:spcPts val="7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Synchronous Calls</a:t>
            </a:r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412776"/>
            <a:ext cx="7772400" cy="1905000"/>
          </a:xfrm>
        </p:spPr>
        <p:txBody>
          <a:bodyPr>
            <a:normAutofit fontScale="92500" lnSpcReduction="100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</a:t>
            </a:r>
            <a:r>
              <a:rPr lang="en-US" dirty="0" err="1" smtClean="0"/>
              <a:t>DeviceProxy</a:t>
            </a:r>
            <a:r>
              <a:rPr lang="en-US" dirty="0" smtClean="0"/>
              <a:t> </a:t>
            </a:r>
            <a:r>
              <a:rPr lang="en-US" i="1" dirty="0" err="1" smtClean="0"/>
              <a:t>read_attribute</a:t>
            </a:r>
            <a:r>
              <a:rPr lang="en-US" i="1" dirty="0" smtClean="0"/>
              <a:t>() </a:t>
            </a:r>
            <a:r>
              <a:rPr lang="en-US" dirty="0" smtClean="0"/>
              <a:t>method reads a device attribute (or </a:t>
            </a:r>
            <a:r>
              <a:rPr lang="en-US" i="1" dirty="0" err="1" smtClean="0"/>
              <a:t>read_attribute</a:t>
            </a:r>
            <a:r>
              <a:rPr lang="en-US" b="1" i="1" dirty="0" err="1" smtClean="0"/>
              <a:t>s</a:t>
            </a:r>
            <a:r>
              <a:rPr lang="en-US" i="1" dirty="0" smtClean="0"/>
              <a:t>()</a:t>
            </a:r>
            <a:r>
              <a:rPr lang="en-US" dirty="0" smtClean="0"/>
              <a:t>)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class </a:t>
            </a:r>
            <a:r>
              <a:rPr lang="en-US" dirty="0" err="1" smtClean="0"/>
              <a:t>DeviceAttribute</a:t>
            </a:r>
            <a:r>
              <a:rPr lang="en-US" dirty="0" smtClean="0"/>
              <a:t> is used for the data received from the attribute.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600200" y="3810000"/>
            <a:ext cx="4953000" cy="304800"/>
            <a:chOff x="1905000" y="3581400"/>
            <a:chExt cx="5867400" cy="457200"/>
          </a:xfrm>
        </p:grpSpPr>
        <p:sp>
          <p:nvSpPr>
            <p:cNvPr id="47121" name="Text Box 3"/>
            <p:cNvSpPr txBox="1">
              <a:spLocks noChangeArrowheads="1"/>
            </p:cNvSpPr>
            <p:nvPr/>
          </p:nvSpPr>
          <p:spPr bwMode="auto">
            <a:xfrm>
              <a:off x="1979613" y="3581400"/>
              <a:ext cx="4161630" cy="3099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DeviceAttribute DeviceProxy.read_attribute(name);</a:t>
              </a:r>
            </a:p>
          </p:txBody>
        </p:sp>
        <p:sp>
          <p:nvSpPr>
            <p:cNvPr id="47122" name="Rectangle 4"/>
            <p:cNvSpPr>
              <a:spLocks noChangeArrowheads="1"/>
            </p:cNvSpPr>
            <p:nvPr/>
          </p:nvSpPr>
          <p:spPr bwMode="auto">
            <a:xfrm>
              <a:off x="1905000" y="3581400"/>
              <a:ext cx="5867400" cy="45720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139952" y="4293096"/>
            <a:ext cx="4038600" cy="1792288"/>
            <a:chOff x="2438400" y="4267200"/>
            <a:chExt cx="6096000" cy="2209800"/>
          </a:xfrm>
        </p:grpSpPr>
        <p:sp>
          <p:nvSpPr>
            <p:cNvPr id="47119" name="Text Box 5"/>
            <p:cNvSpPr txBox="1">
              <a:spLocks noChangeArrowheads="1"/>
            </p:cNvSpPr>
            <p:nvPr/>
          </p:nvSpPr>
          <p:spPr bwMode="auto">
            <a:xfrm>
              <a:off x="2438400" y="4343401"/>
              <a:ext cx="6096000" cy="19758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dev = </a:t>
              </a:r>
              <a:r>
                <a:rPr lang="en-US" sz="1400" dirty="0" err="1">
                  <a:solidFill>
                    <a:srgbClr val="000000"/>
                  </a:solidFill>
                </a:rPr>
                <a:t>PyTango.DeviceProxy</a:t>
              </a:r>
              <a:r>
                <a:rPr lang="en-US" sz="1400" dirty="0">
                  <a:solidFill>
                    <a:srgbClr val="000000"/>
                  </a:solidFill>
                </a:rPr>
                <a:t>(‘</a:t>
              </a:r>
              <a:r>
                <a:rPr lang="en-US" sz="1400" dirty="0" err="1"/>
                <a:t>sr</a:t>
              </a:r>
              <a:r>
                <a:rPr lang="en-US" sz="1400" dirty="0"/>
                <a:t>/v-pen/c1</a:t>
              </a:r>
              <a:r>
                <a:rPr lang="en-US" sz="1400" dirty="0">
                  <a:solidFill>
                    <a:srgbClr val="000000"/>
                  </a:solidFill>
                </a:rPr>
                <a:t>’)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 err="1">
                  <a:solidFill>
                    <a:srgbClr val="000000"/>
                  </a:solidFill>
                </a:rPr>
                <a:t>da</a:t>
              </a:r>
              <a:r>
                <a:rPr lang="en-US" sz="1400" dirty="0">
                  <a:solidFill>
                    <a:srgbClr val="000000"/>
                  </a:solidFill>
                </a:rPr>
                <a:t> = </a:t>
              </a:r>
              <a:r>
                <a:rPr lang="en-US" sz="1400" dirty="0" err="1">
                  <a:solidFill>
                    <a:srgbClr val="000000"/>
                  </a:solidFill>
                </a:rPr>
                <a:t>dev.read_attribute</a:t>
              </a:r>
              <a:r>
                <a:rPr lang="en-US" sz="1400" dirty="0">
                  <a:solidFill>
                    <a:srgbClr val="000000"/>
                  </a:solidFill>
                </a:rPr>
                <a:t>(‘Pressure’)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print </a:t>
              </a:r>
              <a:r>
                <a:rPr lang="en-US" sz="1400" dirty="0" err="1">
                  <a:solidFill>
                    <a:srgbClr val="000000"/>
                  </a:solidFill>
                </a:rPr>
                <a:t>da.value</a:t>
              </a:r>
              <a:endParaRPr lang="en-US" sz="1400" dirty="0">
                <a:solidFill>
                  <a:srgbClr val="000000"/>
                </a:solidFill>
              </a:endParaRP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en-US" sz="1400" dirty="0">
                <a:solidFill>
                  <a:srgbClr val="000000"/>
                </a:solidFill>
              </a:endParaRP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>
                  <a:solidFill>
                    <a:srgbClr val="000000"/>
                  </a:solidFill>
                </a:rPr>
                <a:t>print dev[‘</a:t>
              </a:r>
              <a:r>
                <a:rPr lang="en-US" sz="1400" dirty="0" err="1">
                  <a:solidFill>
                    <a:srgbClr val="000000"/>
                  </a:solidFill>
                </a:rPr>
                <a:t>SpecAttr</a:t>
              </a:r>
              <a:r>
                <a:rPr lang="en-US" sz="1400" dirty="0">
                  <a:solidFill>
                    <a:srgbClr val="000000"/>
                  </a:solidFill>
                </a:rPr>
                <a:t>’].value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dirty="0" err="1">
                  <a:solidFill>
                    <a:srgbClr val="000000"/>
                  </a:solidFill>
                </a:rPr>
                <a:t>seq_da</a:t>
              </a:r>
              <a:r>
                <a:rPr lang="en-US" sz="1400" dirty="0">
                  <a:solidFill>
                    <a:srgbClr val="000000"/>
                  </a:solidFill>
                </a:rPr>
                <a:t> = </a:t>
              </a:r>
              <a:r>
                <a:rPr lang="en-US" sz="1400" dirty="0" err="1">
                  <a:solidFill>
                    <a:srgbClr val="000000"/>
                  </a:solidFill>
                </a:rPr>
                <a:t>dev.read_attributes</a:t>
              </a:r>
              <a:r>
                <a:rPr lang="en-US" sz="1400" dirty="0">
                  <a:solidFill>
                    <a:srgbClr val="000000"/>
                  </a:solidFill>
                </a:rPr>
                <a:t>([‘</a:t>
              </a:r>
              <a:r>
                <a:rPr lang="en-US" sz="1400" dirty="0" err="1">
                  <a:solidFill>
                    <a:srgbClr val="000000"/>
                  </a:solidFill>
                </a:rPr>
                <a:t>SpecAttr’,’Pressure</a:t>
              </a:r>
              <a:r>
                <a:rPr lang="en-US" sz="1400" dirty="0">
                  <a:solidFill>
                    <a:srgbClr val="000000"/>
                  </a:solidFill>
                </a:rPr>
                <a:t>’])</a:t>
              </a:r>
            </a:p>
          </p:txBody>
        </p:sp>
        <p:sp>
          <p:nvSpPr>
            <p:cNvPr id="47120" name="Rectangle 6"/>
            <p:cNvSpPr>
              <a:spLocks noChangeArrowheads="1"/>
            </p:cNvSpPr>
            <p:nvPr/>
          </p:nvSpPr>
          <p:spPr bwMode="auto">
            <a:xfrm>
              <a:off x="2438400" y="4267200"/>
              <a:ext cx="6019800" cy="220980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600200" y="3352800"/>
            <a:ext cx="4953000" cy="381000"/>
            <a:chOff x="1905000" y="3581400"/>
            <a:chExt cx="5867400" cy="457200"/>
          </a:xfrm>
        </p:grpSpPr>
        <p:sp>
          <p:nvSpPr>
            <p:cNvPr id="47117" name="Text Box 4"/>
            <p:cNvSpPr txBox="1">
              <a:spLocks noChangeArrowheads="1"/>
            </p:cNvSpPr>
            <p:nvPr/>
          </p:nvSpPr>
          <p:spPr bwMode="auto">
            <a:xfrm>
              <a:off x="1981200" y="3581400"/>
              <a:ext cx="447257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DeviceAttribute DeviceProxy::read_attribute(string &amp;);</a:t>
              </a:r>
              <a:endParaRPr lang="en-GB" sz="1400" b="1"/>
            </a:p>
          </p:txBody>
        </p:sp>
        <p:sp>
          <p:nvSpPr>
            <p:cNvPr id="47118" name="Rectangle 5"/>
            <p:cNvSpPr>
              <a:spLocks noChangeArrowheads="1"/>
            </p:cNvSpPr>
            <p:nvPr/>
          </p:nvSpPr>
          <p:spPr bwMode="auto">
            <a:xfrm>
              <a:off x="1905000" y="3581400"/>
              <a:ext cx="5867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863352" y="4293096"/>
            <a:ext cx="3200400" cy="1828800"/>
            <a:chOff x="2438400" y="4267200"/>
            <a:chExt cx="6096000" cy="2209800"/>
          </a:xfrm>
        </p:grpSpPr>
        <p:sp>
          <p:nvSpPr>
            <p:cNvPr id="47115" name="Text Box 6"/>
            <p:cNvSpPr txBox="1">
              <a:spLocks noChangeArrowheads="1"/>
            </p:cNvSpPr>
            <p:nvPr/>
          </p:nvSpPr>
          <p:spPr bwMode="auto">
            <a:xfrm>
              <a:off x="2438400" y="4343401"/>
              <a:ext cx="6096000" cy="1933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Tango::</a:t>
              </a:r>
              <a:r>
                <a:rPr lang="en-US" sz="1400" dirty="0" err="1"/>
                <a:t>DeviceProxy</a:t>
              </a:r>
              <a:r>
                <a:rPr lang="en-US" sz="1400" dirty="0"/>
                <a:t> dev(“</a:t>
              </a:r>
              <a:r>
                <a:rPr lang="en-US" sz="1400" dirty="0" err="1"/>
                <a:t>sr</a:t>
              </a:r>
              <a:r>
                <a:rPr lang="en-US" sz="1400" dirty="0"/>
                <a:t>/v-pen/c1”);</a:t>
              </a:r>
            </a:p>
            <a:p>
              <a:r>
                <a:rPr lang="en-US" sz="1400" dirty="0"/>
                <a:t>Tango::</a:t>
              </a:r>
              <a:r>
                <a:rPr lang="en-US" sz="1400" dirty="0" err="1"/>
                <a:t>DeviceAttribute</a:t>
              </a:r>
              <a:r>
                <a:rPr lang="en-US" sz="1400" dirty="0"/>
                <a:t> </a:t>
              </a:r>
              <a:r>
                <a:rPr lang="en-US" sz="1400" dirty="0" err="1"/>
                <a:t>da</a:t>
              </a:r>
              <a:r>
                <a:rPr lang="en-US" sz="1400" dirty="0"/>
                <a:t>;</a:t>
              </a:r>
            </a:p>
            <a:p>
              <a:r>
                <a:rPr lang="en-US" sz="1400" dirty="0"/>
                <a:t>float press;</a:t>
              </a:r>
            </a:p>
            <a:p>
              <a:r>
                <a:rPr lang="en-US" sz="1400" dirty="0"/>
                <a:t>string </a:t>
              </a:r>
              <a:r>
                <a:rPr lang="en-US" sz="1400" dirty="0" err="1"/>
                <a:t>att_name</a:t>
              </a:r>
              <a:r>
                <a:rPr lang="en-US" sz="1400" dirty="0"/>
                <a:t>(“Pressure”);</a:t>
              </a:r>
            </a:p>
            <a:p>
              <a:endParaRPr lang="en-US" sz="1400" dirty="0"/>
            </a:p>
            <a:p>
              <a:r>
                <a:rPr lang="en-US" sz="1400" dirty="0" err="1"/>
                <a:t>da</a:t>
              </a:r>
              <a:r>
                <a:rPr lang="en-US" sz="1400" dirty="0"/>
                <a:t> = </a:t>
              </a:r>
              <a:r>
                <a:rPr lang="en-US" sz="1400" dirty="0" err="1"/>
                <a:t>p_dev</a:t>
              </a:r>
              <a:r>
                <a:rPr lang="en-US" sz="1400" dirty="0"/>
                <a:t>-&gt;</a:t>
              </a:r>
              <a:r>
                <a:rPr lang="en-US" sz="1400" dirty="0" err="1"/>
                <a:t>read_attribute</a:t>
              </a:r>
              <a:r>
                <a:rPr lang="en-US" sz="1400" dirty="0"/>
                <a:t>(</a:t>
              </a:r>
              <a:r>
                <a:rPr lang="en-US" sz="1400" dirty="0" err="1"/>
                <a:t>att_name</a:t>
              </a:r>
              <a:r>
                <a:rPr lang="en-US" sz="1400" dirty="0"/>
                <a:t>);</a:t>
              </a:r>
            </a:p>
            <a:p>
              <a:r>
                <a:rPr lang="en-US" sz="1400" dirty="0" err="1"/>
                <a:t>da</a:t>
              </a:r>
              <a:r>
                <a:rPr lang="en-US" sz="1400" dirty="0"/>
                <a:t> &gt;&gt; press;</a:t>
              </a:r>
              <a:endParaRPr lang="en-GB" sz="1400" dirty="0"/>
            </a:p>
          </p:txBody>
        </p:sp>
        <p:sp>
          <p:nvSpPr>
            <p:cNvPr id="47116" name="Rectangle 7"/>
            <p:cNvSpPr>
              <a:spLocks noChangeArrowheads="1"/>
            </p:cNvSpPr>
            <p:nvPr/>
          </p:nvSpPr>
          <p:spPr bwMode="auto">
            <a:xfrm>
              <a:off x="2438400" y="4267200"/>
              <a:ext cx="6019800" cy="2209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12199-C1C3-43A4-BCC6-81F91B93C3C1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48132" name="Rectangle 1"/>
          <p:cNvSpPr>
            <a:spLocks noChangeArrowheads="1"/>
          </p:cNvSpPr>
          <p:nvPr>
            <p:ph type="title"/>
          </p:nvPr>
        </p:nvSpPr>
        <p:spPr>
          <a:xfrm>
            <a:off x="1143000" y="3048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Synchronous Calls</a:t>
            </a:r>
            <a:endParaRPr lang="en-US" smtClean="0"/>
          </a:p>
        </p:txBody>
      </p:sp>
      <p:sp>
        <p:nvSpPr>
          <p:cNvPr id="48133" name="Rectangle 2"/>
          <p:cNvSpPr>
            <a:spLocks noChangeArrowheads="1"/>
          </p:cNvSpPr>
          <p:nvPr>
            <p:ph type="body" idx="1"/>
          </p:nvPr>
        </p:nvSpPr>
        <p:spPr>
          <a:xfrm>
            <a:off x="611560" y="1412776"/>
            <a:ext cx="7772400" cy="1193800"/>
          </a:xfrm>
        </p:spPr>
        <p:txBody>
          <a:bodyPr>
            <a:normAutofit fontScale="925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</a:t>
            </a:r>
            <a:r>
              <a:rPr lang="en-US" dirty="0" err="1" smtClean="0"/>
              <a:t>DeviceProxy</a:t>
            </a:r>
            <a:r>
              <a:rPr lang="en-US" dirty="0" smtClean="0"/>
              <a:t> </a:t>
            </a:r>
            <a:r>
              <a:rPr lang="en-US" i="1" dirty="0" err="1" smtClean="0"/>
              <a:t>write_attribute</a:t>
            </a:r>
            <a:r>
              <a:rPr lang="en-US" i="1" dirty="0" smtClean="0"/>
              <a:t>() </a:t>
            </a:r>
            <a:r>
              <a:rPr lang="en-US" dirty="0" smtClean="0"/>
              <a:t>method writes a device attribute (or </a:t>
            </a:r>
            <a:r>
              <a:rPr lang="en-US" i="1" dirty="0" err="1" smtClean="0"/>
              <a:t>write_attribute</a:t>
            </a:r>
            <a:r>
              <a:rPr lang="en-US" b="1" i="1" dirty="0" err="1" smtClean="0"/>
              <a:t>s</a:t>
            </a:r>
            <a:r>
              <a:rPr lang="en-US" i="1" dirty="0" smtClean="0"/>
              <a:t>()</a:t>
            </a:r>
            <a:r>
              <a:rPr lang="en-US" dirty="0" smtClean="0"/>
              <a:t>)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47800" y="2895600"/>
            <a:ext cx="4572000" cy="381000"/>
            <a:chOff x="1692275" y="2781300"/>
            <a:chExt cx="5638800" cy="381000"/>
          </a:xfrm>
        </p:grpSpPr>
        <p:sp>
          <p:nvSpPr>
            <p:cNvPr id="48145" name="Text Box 3"/>
            <p:cNvSpPr txBox="1">
              <a:spLocks noChangeArrowheads="1"/>
            </p:cNvSpPr>
            <p:nvPr/>
          </p:nvSpPr>
          <p:spPr bwMode="auto">
            <a:xfrm>
              <a:off x="1768475" y="2781300"/>
              <a:ext cx="4646613" cy="30995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 b="1">
                  <a:solidFill>
                    <a:srgbClr val="000000"/>
                  </a:solidFill>
                </a:rPr>
                <a:t>DeviceProxy.write_attribute(name,value)</a:t>
              </a:r>
            </a:p>
          </p:txBody>
        </p:sp>
        <p:sp>
          <p:nvSpPr>
            <p:cNvPr id="48146" name="Rectangle 4"/>
            <p:cNvSpPr>
              <a:spLocks noChangeArrowheads="1"/>
            </p:cNvSpPr>
            <p:nvPr/>
          </p:nvSpPr>
          <p:spPr bwMode="auto">
            <a:xfrm>
              <a:off x="1692275" y="2781300"/>
              <a:ext cx="5638800" cy="38100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964360" y="3645024"/>
            <a:ext cx="4094163" cy="2149475"/>
            <a:chOff x="2700338" y="3644899"/>
            <a:chExt cx="4927011" cy="2843904"/>
          </a:xfrm>
        </p:grpSpPr>
        <p:sp>
          <p:nvSpPr>
            <p:cNvPr id="48143" name="Text Box 5"/>
            <p:cNvSpPr txBox="1">
              <a:spLocks noChangeArrowheads="1"/>
            </p:cNvSpPr>
            <p:nvPr/>
          </p:nvSpPr>
          <p:spPr bwMode="auto">
            <a:xfrm>
              <a:off x="2700338" y="3716338"/>
              <a:ext cx="4927011" cy="27724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dev = PyTango.DeviceProxy(‘et/s_lift/1)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dev.write_attribute(‘SpecAttr’,[2,3])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en-US" sz="1400">
                <a:solidFill>
                  <a:srgbClr val="000000"/>
                </a:solidFill>
              </a:endParaRP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dev.write_attribute(‘SpecAttr’, numpy.array([6,7]))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en-US" sz="1400">
                <a:solidFill>
                  <a:srgbClr val="000000"/>
                </a:solidFill>
              </a:endParaRP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dev[‘SpecAttr’] = [3,4]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dev.write_attributes(([‘Speed’,5],[‘SpecAttr’,[2,3]]))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48144" name="Rectangle 6"/>
            <p:cNvSpPr>
              <a:spLocks noChangeArrowheads="1"/>
            </p:cNvSpPr>
            <p:nvPr/>
          </p:nvSpPr>
          <p:spPr bwMode="auto">
            <a:xfrm>
              <a:off x="2700338" y="3644899"/>
              <a:ext cx="4768389" cy="231927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447800" y="2438400"/>
            <a:ext cx="4572000" cy="381000"/>
            <a:chOff x="1905000" y="3276600"/>
            <a:chExt cx="5638800" cy="381000"/>
          </a:xfrm>
        </p:grpSpPr>
        <p:sp>
          <p:nvSpPr>
            <p:cNvPr id="48141" name="Text Box 4"/>
            <p:cNvSpPr txBox="1">
              <a:spLocks noChangeArrowheads="1"/>
            </p:cNvSpPr>
            <p:nvPr/>
          </p:nvSpPr>
          <p:spPr bwMode="auto">
            <a:xfrm>
              <a:off x="1981200" y="3276600"/>
              <a:ext cx="440530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1"/>
                <a:t>void DeviceProxy::write_attribute(DeviceAttribute &amp;);</a:t>
              </a:r>
              <a:endParaRPr lang="en-GB" sz="1400" b="1"/>
            </a:p>
          </p:txBody>
        </p:sp>
        <p:sp>
          <p:nvSpPr>
            <p:cNvPr id="48142" name="Rectangle 5"/>
            <p:cNvSpPr>
              <a:spLocks noChangeArrowheads="1"/>
            </p:cNvSpPr>
            <p:nvPr/>
          </p:nvSpPr>
          <p:spPr bwMode="auto">
            <a:xfrm>
              <a:off x="1905000" y="3276600"/>
              <a:ext cx="5638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611560" y="3645024"/>
            <a:ext cx="3352800" cy="1752600"/>
            <a:chOff x="3200400" y="4191000"/>
            <a:chExt cx="4800600" cy="1600200"/>
          </a:xfrm>
        </p:grpSpPr>
        <p:sp>
          <p:nvSpPr>
            <p:cNvPr id="48139" name="Text Box 6"/>
            <p:cNvSpPr txBox="1">
              <a:spLocks noChangeArrowheads="1"/>
            </p:cNvSpPr>
            <p:nvPr/>
          </p:nvSpPr>
          <p:spPr bwMode="auto">
            <a:xfrm>
              <a:off x="3200400" y="4191000"/>
              <a:ext cx="4800600" cy="1320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Tango::</a:t>
              </a:r>
              <a:r>
                <a:rPr lang="en-US" sz="1400" dirty="0" err="1"/>
                <a:t>DeviceProxy</a:t>
              </a:r>
              <a:r>
                <a:rPr lang="en-US" sz="1400" dirty="0"/>
                <a:t> dev(“id2/motor/1);</a:t>
              </a:r>
            </a:p>
            <a:p>
              <a:r>
                <a:rPr lang="en-US" sz="1400" dirty="0"/>
                <a:t>long </a:t>
              </a:r>
              <a:r>
                <a:rPr lang="en-US" sz="1400" dirty="0" err="1"/>
                <a:t>spe</a:t>
              </a:r>
              <a:r>
                <a:rPr lang="en-US" sz="1400" dirty="0"/>
                <a:t> =  102;</a:t>
              </a:r>
            </a:p>
            <a:p>
              <a:r>
                <a:rPr lang="en-US" sz="1400" dirty="0"/>
                <a:t>Tango::</a:t>
              </a:r>
              <a:r>
                <a:rPr lang="en-US" sz="1400" dirty="0" err="1"/>
                <a:t>DeviceAttribute</a:t>
              </a:r>
              <a:r>
                <a:rPr lang="en-US" sz="1400" dirty="0"/>
                <a:t> </a:t>
              </a:r>
              <a:r>
                <a:rPr lang="en-US" sz="1400" dirty="0" err="1"/>
                <a:t>da</a:t>
              </a:r>
              <a:r>
                <a:rPr lang="en-US" sz="1400" dirty="0"/>
                <a:t>(“Speed”, </a:t>
              </a:r>
              <a:r>
                <a:rPr lang="en-US" sz="1400" dirty="0" err="1"/>
                <a:t>spe</a:t>
              </a:r>
              <a:r>
                <a:rPr lang="en-US" sz="1400" dirty="0"/>
                <a:t>);</a:t>
              </a:r>
            </a:p>
            <a:p>
              <a:endParaRPr lang="en-US" sz="1400" dirty="0"/>
            </a:p>
            <a:p>
              <a:r>
                <a:rPr lang="en-US" sz="1400" dirty="0" err="1"/>
                <a:t>dev.write_attribute</a:t>
              </a:r>
              <a:r>
                <a:rPr lang="en-US" sz="1400" dirty="0"/>
                <a:t>(</a:t>
              </a:r>
              <a:r>
                <a:rPr lang="en-US" sz="1400" dirty="0" err="1"/>
                <a:t>da</a:t>
              </a:r>
              <a:r>
                <a:rPr lang="en-US" sz="1400" dirty="0"/>
                <a:t>);</a:t>
              </a:r>
            </a:p>
            <a:p>
              <a:endParaRPr lang="en-GB" sz="1800" dirty="0"/>
            </a:p>
          </p:txBody>
        </p:sp>
        <p:sp>
          <p:nvSpPr>
            <p:cNvPr id="48140" name="Rectangle 7"/>
            <p:cNvSpPr>
              <a:spLocks noChangeArrowheads="1"/>
            </p:cNvSpPr>
            <p:nvPr/>
          </p:nvSpPr>
          <p:spPr bwMode="auto">
            <a:xfrm>
              <a:off x="3200400" y="4191000"/>
              <a:ext cx="46482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C6069-8C59-436C-9B62-09887C55BDDF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4915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572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Synchronous Calls</a:t>
            </a:r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700808"/>
            <a:ext cx="7772400" cy="43434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Many methods available in the </a:t>
            </a:r>
            <a:r>
              <a:rPr lang="en-US" dirty="0" err="1" smtClean="0"/>
              <a:t>DeviceProxy</a:t>
            </a:r>
            <a:r>
              <a:rPr lang="en-US" dirty="0" smtClean="0"/>
              <a:t> class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ping, info, state, status, </a:t>
            </a:r>
            <a:r>
              <a:rPr lang="en-US" dirty="0" err="1" smtClean="0"/>
              <a:t>set_timeout_millis</a:t>
            </a:r>
            <a:r>
              <a:rPr lang="en-US" dirty="0" smtClean="0"/>
              <a:t>, </a:t>
            </a:r>
            <a:r>
              <a:rPr lang="en-US" dirty="0" err="1" smtClean="0"/>
              <a:t>get_timeout_millis</a:t>
            </a:r>
            <a:r>
              <a:rPr lang="en-US" dirty="0" smtClean="0"/>
              <a:t>, </a:t>
            </a:r>
            <a:r>
              <a:rPr lang="en-US" dirty="0" err="1" smtClean="0"/>
              <a:t>attribute_query</a:t>
            </a:r>
            <a:r>
              <a:rPr lang="en-US" dirty="0" smtClean="0"/>
              <a:t>, </a:t>
            </a:r>
            <a:r>
              <a:rPr lang="en-US" dirty="0" err="1" smtClean="0"/>
              <a:t>get_attribute_config</a:t>
            </a:r>
            <a:r>
              <a:rPr lang="en-US" dirty="0" smtClean="0"/>
              <a:t>, </a:t>
            </a:r>
            <a:r>
              <a:rPr lang="en-US" dirty="0" err="1" smtClean="0"/>
              <a:t>set_attribute_config</a:t>
            </a:r>
            <a:r>
              <a:rPr lang="en-US" dirty="0" smtClean="0"/>
              <a:t>…..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If you are interested only in attributes, use the </a:t>
            </a:r>
            <a:r>
              <a:rPr lang="en-US" b="1" dirty="0" err="1" smtClean="0"/>
              <a:t>AttributeProxy</a:t>
            </a:r>
            <a:r>
              <a:rPr lang="en-US" dirty="0" smtClean="0"/>
              <a:t> class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1A618-DA4F-4D32-AE55-68DC6E6ADC4A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5018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57200"/>
            <a:ext cx="7772400" cy="8382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Error Management</a:t>
            </a:r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73163" y="1600200"/>
            <a:ext cx="7772400" cy="4729163"/>
          </a:xfrm>
        </p:spPr>
        <p:txBody>
          <a:bodyPr>
            <a:normAutofit lnSpcReduction="100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All the exception thrown by the API are PyTango.DevFailed exception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One catch (except) block is enough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Ten exception classes (inheriting from DevFailed) have been created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Allow easier error filtering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These classes do not add any new information compared to the DevFailed exception</a:t>
            </a:r>
          </a:p>
          <a:p>
            <a:pPr marL="338138" indent="-338138" eaLnBrk="1" hangingPunct="1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B0DF62-55B7-496C-B4C0-D846B4579076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5120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81000"/>
            <a:ext cx="7772400" cy="8382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Error Management</a:t>
            </a:r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143000"/>
            <a:ext cx="7132638" cy="11430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mtClean="0"/>
              <a:t>An example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429000" y="4419600"/>
            <a:ext cx="5486400" cy="1676400"/>
            <a:chOff x="1497498" y="2307132"/>
            <a:chExt cx="6705600" cy="2617548"/>
          </a:xfrm>
        </p:grpSpPr>
        <p:sp>
          <p:nvSpPr>
            <p:cNvPr id="51211" name="Text Box 3"/>
            <p:cNvSpPr txBox="1">
              <a:spLocks noChangeArrowheads="1"/>
            </p:cNvSpPr>
            <p:nvPr/>
          </p:nvSpPr>
          <p:spPr bwMode="auto">
            <a:xfrm>
              <a:off x="1497498" y="2307132"/>
              <a:ext cx="6705600" cy="26175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try: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    	att = PyTango.AttributeProxy(‘</a:t>
              </a:r>
              <a:r>
                <a:rPr lang="en-US" sz="1400"/>
                <a:t>d18/pen/2/</a:t>
              </a:r>
              <a:r>
                <a:rPr lang="en-US" sz="1400">
                  <a:solidFill>
                    <a:srgbClr val="000000"/>
                  </a:solidFill>
                </a:rPr>
                <a:t>Pres’)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    	print att.read()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except PyTango.WrongNameSyntax: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		print ‘Et couillon, faut 3 / !’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except PyTango.DevFailed,e: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		PyTango.Except.print_exception(e)</a:t>
              </a:r>
            </a:p>
            <a:p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US" sz="1400">
                  <a:solidFill>
                    <a:srgbClr val="000000"/>
                  </a:solidFill>
                </a:rPr>
                <a:t>     </a:t>
              </a:r>
            </a:p>
          </p:txBody>
        </p:sp>
        <p:sp>
          <p:nvSpPr>
            <p:cNvPr id="51212" name="Rectangle 4"/>
            <p:cNvSpPr>
              <a:spLocks noChangeArrowheads="1"/>
            </p:cNvSpPr>
            <p:nvPr/>
          </p:nvSpPr>
          <p:spPr bwMode="auto">
            <a:xfrm>
              <a:off x="1591645" y="2426111"/>
              <a:ext cx="5073650" cy="2447926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505200" y="1295400"/>
            <a:ext cx="4343400" cy="3386138"/>
            <a:chOff x="1371600" y="2057400"/>
            <a:chExt cx="6934200" cy="4376432"/>
          </a:xfrm>
        </p:grpSpPr>
        <p:sp>
          <p:nvSpPr>
            <p:cNvPr id="51209" name="Text Box 4"/>
            <p:cNvSpPr txBox="1">
              <a:spLocks noChangeArrowheads="1"/>
            </p:cNvSpPr>
            <p:nvPr/>
          </p:nvSpPr>
          <p:spPr bwMode="auto">
            <a:xfrm>
              <a:off x="1600200" y="2057400"/>
              <a:ext cx="6705600" cy="4376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try {</a:t>
              </a:r>
            </a:p>
            <a:p>
              <a:r>
                <a:rPr lang="en-US" sz="1400"/>
                <a:t>     Tango::AttributeProxy   ap(“id18/pen/2/Press”);</a:t>
              </a:r>
            </a:p>
            <a:p>
              <a:r>
                <a:rPr lang="en-US" sz="1400"/>
                <a:t>     Tango::DeviceAttribute da;</a:t>
              </a:r>
            </a:p>
            <a:p>
              <a:endParaRPr lang="en-US" sz="1400"/>
            </a:p>
            <a:p>
              <a:r>
                <a:rPr lang="en-US" sz="1400"/>
                <a:t>      da = ap.read();</a:t>
              </a:r>
            </a:p>
            <a:p>
              <a:r>
                <a:rPr lang="en-US" sz="1400"/>
                <a:t>      float pre;	</a:t>
              </a:r>
            </a:p>
            <a:p>
              <a:r>
                <a:rPr lang="en-US" sz="1400"/>
                <a:t>      da &gt;&gt; pre;</a:t>
              </a:r>
            </a:p>
            <a:p>
              <a:r>
                <a:rPr lang="en-US" sz="1400"/>
                <a:t>}</a:t>
              </a:r>
            </a:p>
            <a:p>
              <a:r>
                <a:rPr lang="en-US" sz="1400"/>
                <a:t>catch (Tango::WrongNameSyntax &amp;e) {</a:t>
              </a:r>
            </a:p>
            <a:p>
              <a:r>
                <a:rPr lang="en-US" sz="1400"/>
                <a:t>      cout &lt;&lt; “Et couillon, faut 3 / !” &lt;&lt; endl;</a:t>
              </a:r>
            </a:p>
            <a:p>
              <a:r>
                <a:rPr lang="en-US" sz="1400"/>
                <a:t>}</a:t>
              </a:r>
            </a:p>
            <a:p>
              <a:r>
                <a:rPr lang="en-US" sz="1400"/>
                <a:t>catch (Tango::DevFailed &amp;e) {</a:t>
              </a:r>
            </a:p>
            <a:p>
              <a:r>
                <a:rPr lang="en-US" sz="1400"/>
                <a:t>     Tango::Except::print_exception(e);</a:t>
              </a:r>
            </a:p>
            <a:p>
              <a:r>
                <a:rPr lang="en-US" sz="1400"/>
                <a:t>}</a:t>
              </a:r>
            </a:p>
            <a:p>
              <a:r>
                <a:rPr lang="en-US" sz="1800"/>
                <a:t>     </a:t>
              </a:r>
              <a:endParaRPr lang="en-GB" sz="1800"/>
            </a:p>
          </p:txBody>
        </p:sp>
        <p:sp>
          <p:nvSpPr>
            <p:cNvPr id="51210" name="Rectangle 5"/>
            <p:cNvSpPr>
              <a:spLocks noChangeArrowheads="1"/>
            </p:cNvSpPr>
            <p:nvPr/>
          </p:nvSpPr>
          <p:spPr bwMode="auto">
            <a:xfrm>
              <a:off x="1371600" y="2057400"/>
              <a:ext cx="6629400" cy="403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C9565-A079-4192-8C61-12C039351989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5222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048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Asynchronous Calls</a:t>
            </a:r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196752"/>
            <a:ext cx="7772400" cy="4724400"/>
          </a:xfrm>
        </p:spPr>
        <p:txBody>
          <a:bodyPr>
            <a:normAutofit lnSpcReduction="10000"/>
          </a:bodyPr>
          <a:lstStyle/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Asynchronous call :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client sends a request to a device and does not block waiting for the answer.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The device informs the client process that the request has ended</a:t>
            </a:r>
          </a:p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Does not request any changes on the server side</a:t>
            </a:r>
          </a:p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Supported for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err="1" smtClean="0"/>
              <a:t>command_inout</a:t>
            </a:r>
            <a:endParaRPr lang="en-US" dirty="0" smtClean="0"/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err="1" smtClean="0"/>
              <a:t>read_attribute</a:t>
            </a:r>
            <a:r>
              <a:rPr lang="en-US" dirty="0" smtClean="0"/>
              <a:t>(s)</a:t>
            </a:r>
          </a:p>
          <a:p>
            <a:pPr marL="738188" lvl="1" indent="-28098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err="1" smtClean="0"/>
              <a:t>write_attribute</a:t>
            </a:r>
            <a:r>
              <a:rPr lang="en-US" dirty="0" smtClean="0"/>
              <a:t>(s)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E04E3-7EA9-4957-9B90-7F95982D1B4B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5325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952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Group Calls</a:t>
            </a:r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412776"/>
            <a:ext cx="7772400" cy="3810000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Provides a single point of control for a Group of devices</a:t>
            </a:r>
          </a:p>
          <a:p>
            <a:pPr marL="338138" indent="-33813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b="1" dirty="0" smtClean="0"/>
              <a:t>Group calls are executed asynchronously! </a:t>
            </a:r>
          </a:p>
          <a:p>
            <a:pPr marL="338138" indent="-338138" eaLnBrk="1" hangingPunct="1">
              <a:lnSpc>
                <a:spcPct val="90000"/>
              </a:lnSpc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You create a group of device(s) </a:t>
            </a:r>
          </a:p>
          <a:p>
            <a:pPr marL="338138" indent="-338138" eaLnBrk="1" hangingPunct="1">
              <a:lnSpc>
                <a:spcPct val="90000"/>
              </a:lnSpc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You execute a command (or R/W attribute) on the group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ABCCD9-F53E-46B9-B61B-AF8BE2697E72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54276" name="Rectangle 1"/>
          <p:cNvSpPr>
            <a:spLocks noChangeArrowheads="1"/>
          </p:cNvSpPr>
          <p:nvPr>
            <p:ph type="title"/>
          </p:nvPr>
        </p:nvSpPr>
        <p:spPr>
          <a:xfrm>
            <a:off x="1173163" y="4476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Group Calls</a:t>
            </a:r>
          </a:p>
        </p:txBody>
      </p:sp>
      <p:sp>
        <p:nvSpPr>
          <p:cNvPr id="54277" name="Rectangle 2"/>
          <p:cNvSpPr>
            <a:spLocks noChangeArrowheads="1"/>
          </p:cNvSpPr>
          <p:nvPr>
            <p:ph type="body" idx="1"/>
          </p:nvPr>
        </p:nvSpPr>
        <p:spPr>
          <a:xfrm>
            <a:off x="755576" y="1412776"/>
            <a:ext cx="7772400" cy="4572000"/>
          </a:xfrm>
        </p:spPr>
        <p:txBody>
          <a:bodyPr>
            <a:normAutofit fontScale="925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Using groups, you can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Execute one command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Without argument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With the same input argument to all group members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With different input arguments for group members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Read one attribute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Write one attribute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With same input value for all group members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With different input value for group members</a:t>
            </a:r>
          </a:p>
          <a:p>
            <a:pPr marL="738188" lvl="1" indent="-280988" eaLnBrk="1" hangingPunct="1">
              <a:buFont typeface="Arial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Read several attributes</a:t>
            </a:r>
          </a:p>
          <a:p>
            <a:pPr lvl="2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GB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2010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JM Chaize, ESRF/CERN control workshop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D962E-5806-4C0F-9F26-28DF60326744}" type="slidenum">
              <a:rPr lang="en-US" smtClean="0"/>
              <a:pPr>
                <a:defRPr/>
              </a:pPr>
              <a:t>49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6096000" cy="838200"/>
          </a:xfrm>
        </p:spPr>
        <p:txBody>
          <a:bodyPr/>
          <a:lstStyle/>
          <a:p>
            <a:pPr eaLnBrk="1" hangingPunct="1"/>
            <a:r>
              <a:rPr lang="en-US" sz="3600" smtClean="0"/>
              <a:t>TANGO Communication</a:t>
            </a:r>
            <a:endParaRPr lang="en-US" sz="2800" smtClean="0"/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524000"/>
            <a:ext cx="8712200" cy="374650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Event Driven</a:t>
            </a:r>
            <a:endParaRPr lang="en-US" b="1" i="1" smtClean="0">
              <a:solidFill>
                <a:srgbClr val="FF0000"/>
              </a:solidFill>
            </a:endParaRPr>
          </a:p>
        </p:txBody>
      </p:sp>
      <p:sp>
        <p:nvSpPr>
          <p:cNvPr id="55303" name="AutoShape 4"/>
          <p:cNvSpPr>
            <a:spLocks noChangeArrowheads="1"/>
          </p:cNvSpPr>
          <p:nvPr/>
        </p:nvSpPr>
        <p:spPr bwMode="auto">
          <a:xfrm>
            <a:off x="683568" y="4365104"/>
            <a:ext cx="7353300" cy="317500"/>
          </a:xfrm>
          <a:prstGeom prst="roundRect">
            <a:avLst>
              <a:gd name="adj" fmla="val 0"/>
            </a:avLst>
          </a:prstGeom>
          <a:solidFill>
            <a:srgbClr val="EAEAEA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DDDDDD"/>
              </a:solidFill>
            </a:endParaRPr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3124200" y="4343400"/>
            <a:ext cx="253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 i="1">
                <a:solidFill>
                  <a:schemeClr val="bg2"/>
                </a:solidFill>
                <a:latin typeface="Arial" charset="0"/>
              </a:rPr>
              <a:t>TANGO</a:t>
            </a:r>
            <a:r>
              <a:rPr lang="fr-FR" sz="1800" b="1" i="1">
                <a:latin typeface="Arial" charset="0"/>
              </a:rPr>
              <a:t> </a:t>
            </a:r>
            <a:r>
              <a:rPr lang="fr-FR" sz="1800" b="1" i="1">
                <a:solidFill>
                  <a:schemeClr val="bg2"/>
                </a:solidFill>
                <a:latin typeface="Arial" charset="0"/>
              </a:rPr>
              <a:t>Software Bus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581400" y="5029200"/>
            <a:ext cx="1879600" cy="1143000"/>
            <a:chOff x="2237" y="3054"/>
            <a:chExt cx="1184" cy="761"/>
          </a:xfrm>
        </p:grpSpPr>
        <p:sp>
          <p:nvSpPr>
            <p:cNvPr id="55316" name="Rectangle 7"/>
            <p:cNvSpPr>
              <a:spLocks noChangeArrowheads="1"/>
            </p:cNvSpPr>
            <p:nvPr/>
          </p:nvSpPr>
          <p:spPr bwMode="auto">
            <a:xfrm>
              <a:off x="2237" y="3297"/>
              <a:ext cx="1175" cy="51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>
                  <a:solidFill>
                    <a:schemeClr val="bg2"/>
                  </a:solidFill>
                </a:rPr>
                <a:t>server</a:t>
              </a:r>
            </a:p>
            <a:p>
              <a:r>
                <a:rPr lang="fr-FR" b="1">
                  <a:solidFill>
                    <a:schemeClr val="bg2"/>
                  </a:solidFill>
                </a:rPr>
                <a:t>  </a:t>
              </a:r>
            </a:p>
          </p:txBody>
        </p:sp>
        <p:sp>
          <p:nvSpPr>
            <p:cNvPr id="55317" name="Rectangle 8"/>
            <p:cNvSpPr>
              <a:spLocks noChangeArrowheads="1"/>
            </p:cNvSpPr>
            <p:nvPr/>
          </p:nvSpPr>
          <p:spPr bwMode="auto">
            <a:xfrm>
              <a:off x="2237" y="3054"/>
              <a:ext cx="1184" cy="24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i="1">
                <a:latin typeface="Arial" charset="0"/>
              </a:endParaRPr>
            </a:p>
          </p:txBody>
        </p:sp>
      </p:grpSp>
      <p:sp>
        <p:nvSpPr>
          <p:cNvPr id="55306" name="Line 9"/>
          <p:cNvSpPr>
            <a:spLocks noChangeShapeType="1"/>
          </p:cNvSpPr>
          <p:nvPr/>
        </p:nvSpPr>
        <p:spPr bwMode="auto">
          <a:xfrm>
            <a:off x="4572000" y="4648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5307" name="Rectangle 10"/>
          <p:cNvSpPr>
            <a:spLocks noChangeArrowheads="1"/>
          </p:cNvSpPr>
          <p:nvPr/>
        </p:nvSpPr>
        <p:spPr bwMode="auto">
          <a:xfrm>
            <a:off x="3581400" y="2209800"/>
            <a:ext cx="1752600" cy="9906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en-US"/>
              <a:t>Client</a:t>
            </a:r>
          </a:p>
        </p:txBody>
      </p:sp>
      <p:sp>
        <p:nvSpPr>
          <p:cNvPr id="55308" name="Line 11"/>
          <p:cNvSpPr>
            <a:spLocks noChangeShapeType="1"/>
          </p:cNvSpPr>
          <p:nvPr/>
        </p:nvSpPr>
        <p:spPr bwMode="auto">
          <a:xfrm>
            <a:off x="4495800" y="3200400"/>
            <a:ext cx="0" cy="1143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287756" name="AutoShape 12"/>
          <p:cNvSpPr>
            <a:spLocks noChangeArrowheads="1"/>
          </p:cNvSpPr>
          <p:nvPr/>
        </p:nvSpPr>
        <p:spPr bwMode="auto">
          <a:xfrm>
            <a:off x="3352800" y="3276600"/>
            <a:ext cx="228600" cy="1600200"/>
          </a:xfrm>
          <a:prstGeom prst="curvedRightArrow">
            <a:avLst>
              <a:gd name="adj1" fmla="val 140000"/>
              <a:gd name="adj2" fmla="val 280000"/>
              <a:gd name="adj3" fmla="val 33333"/>
            </a:avLst>
          </a:prstGeom>
          <a:solidFill>
            <a:schemeClr val="accent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58" name="Text Box 14"/>
          <p:cNvSpPr txBox="1">
            <a:spLocks noChangeArrowheads="1"/>
          </p:cNvSpPr>
          <p:nvPr/>
        </p:nvSpPr>
        <p:spPr bwMode="auto">
          <a:xfrm>
            <a:off x="2560638" y="2895600"/>
            <a:ext cx="13970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Subscribe</a:t>
            </a:r>
          </a:p>
          <a:p>
            <a:r>
              <a:rPr lang="en-US"/>
              <a:t>once</a:t>
            </a:r>
          </a:p>
        </p:txBody>
      </p:sp>
      <p:sp>
        <p:nvSpPr>
          <p:cNvPr id="287759" name="Text Box 15"/>
          <p:cNvSpPr txBox="1">
            <a:spLocks noChangeArrowheads="1"/>
          </p:cNvSpPr>
          <p:nvPr/>
        </p:nvSpPr>
        <p:spPr bwMode="auto">
          <a:xfrm>
            <a:off x="3790950" y="3048000"/>
            <a:ext cx="127000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Do other</a:t>
            </a:r>
          </a:p>
          <a:p>
            <a:r>
              <a:rPr lang="en-US"/>
              <a:t>job</a:t>
            </a:r>
          </a:p>
        </p:txBody>
      </p:sp>
      <p:sp>
        <p:nvSpPr>
          <p:cNvPr id="287761" name="Text Box 17"/>
          <p:cNvSpPr txBox="1">
            <a:spLocks noChangeArrowheads="1"/>
          </p:cNvSpPr>
          <p:nvPr/>
        </p:nvSpPr>
        <p:spPr bwMode="auto">
          <a:xfrm>
            <a:off x="3703638" y="4724400"/>
            <a:ext cx="1397000" cy="461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Do its job</a:t>
            </a:r>
          </a:p>
        </p:txBody>
      </p:sp>
      <p:sp>
        <p:nvSpPr>
          <p:cNvPr id="287762" name="AutoShape 18"/>
          <p:cNvSpPr>
            <a:spLocks noChangeArrowheads="1"/>
          </p:cNvSpPr>
          <p:nvPr/>
        </p:nvSpPr>
        <p:spPr bwMode="auto">
          <a:xfrm rot="10800000">
            <a:off x="5105400" y="3200400"/>
            <a:ext cx="381000" cy="1828800"/>
          </a:xfrm>
          <a:prstGeom prst="lightningBolt">
            <a:avLst/>
          </a:prstGeom>
          <a:solidFill>
            <a:schemeClr val="accent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63" name="Text Box 19"/>
          <p:cNvSpPr txBox="1">
            <a:spLocks noChangeArrowheads="1"/>
          </p:cNvSpPr>
          <p:nvPr/>
        </p:nvSpPr>
        <p:spPr bwMode="auto">
          <a:xfrm>
            <a:off x="5472113" y="4662488"/>
            <a:ext cx="1900237" cy="1200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Signal event </a:t>
            </a:r>
          </a:p>
          <a:p>
            <a:r>
              <a:rPr lang="en-US"/>
              <a:t>When occurs</a:t>
            </a:r>
          </a:p>
          <a:p>
            <a:r>
              <a:rPr lang="en-US"/>
              <a:t>(state change</a:t>
            </a:r>
            <a:r>
              <a:rPr lang="en-US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87764" name="Text Box 20"/>
          <p:cNvSpPr txBox="1">
            <a:spLocks noChangeArrowheads="1"/>
          </p:cNvSpPr>
          <p:nvPr/>
        </p:nvSpPr>
        <p:spPr bwMode="auto">
          <a:xfrm>
            <a:off x="5222875" y="2909888"/>
            <a:ext cx="1276350" cy="4619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/>
              <a:t>Callback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87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87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8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28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8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6" grpId="0" animBg="1"/>
      <p:bldP spid="287758" grpId="0" autoUpdateAnimBg="0"/>
      <p:bldP spid="287759" grpId="0" autoUpdateAnimBg="0"/>
      <p:bldP spid="287761" grpId="0" autoUpdateAnimBg="0"/>
      <p:bldP spid="287762" grpId="0" animBg="1"/>
      <p:bldP spid="287763" grpId="0" autoUpdateAnimBg="0"/>
      <p:bldP spid="28776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25706-B4F8-4D92-B72A-8993A9E261A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1524000" y="304800"/>
            <a:ext cx="72009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>
                <a:solidFill>
                  <a:srgbClr val="000000"/>
                </a:solidFill>
              </a:rPr>
              <a:t>Some device(s)</a:t>
            </a: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8808" y="1442120"/>
            <a:ext cx="7089775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6" name="Oval 3"/>
          <p:cNvSpPr>
            <a:spLocks noChangeArrowheads="1"/>
          </p:cNvSpPr>
          <p:nvPr/>
        </p:nvSpPr>
        <p:spPr bwMode="auto">
          <a:xfrm>
            <a:off x="5939408" y="4794920"/>
            <a:ext cx="914400" cy="914400"/>
          </a:xfrm>
          <a:prstGeom prst="ellipse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415408" y="5709320"/>
            <a:ext cx="15621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0000"/>
                </a:solidFill>
              </a:rPr>
              <a:t>One device</a:t>
            </a: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4644008" y="908720"/>
            <a:ext cx="15621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0000"/>
                </a:solidFill>
              </a:rPr>
              <a:t>One device</a:t>
            </a:r>
          </a:p>
        </p:txBody>
      </p:sp>
      <p:sp>
        <p:nvSpPr>
          <p:cNvPr id="10249" name="Oval 6"/>
          <p:cNvSpPr>
            <a:spLocks noChangeArrowheads="1"/>
          </p:cNvSpPr>
          <p:nvPr/>
        </p:nvSpPr>
        <p:spPr bwMode="auto">
          <a:xfrm>
            <a:off x="3348608" y="2356520"/>
            <a:ext cx="1219200" cy="1600200"/>
          </a:xfrm>
          <a:prstGeom prst="ellipse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7"/>
          <p:cNvSpPr>
            <a:spLocks noChangeShapeType="1"/>
          </p:cNvSpPr>
          <p:nvPr/>
        </p:nvSpPr>
        <p:spPr bwMode="auto">
          <a:xfrm flipV="1">
            <a:off x="5939408" y="5704558"/>
            <a:ext cx="228600" cy="390525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4410646" y="1365920"/>
            <a:ext cx="1381125" cy="1066800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Oval 9"/>
          <p:cNvSpPr>
            <a:spLocks noChangeArrowheads="1"/>
          </p:cNvSpPr>
          <p:nvPr/>
        </p:nvSpPr>
        <p:spPr bwMode="auto">
          <a:xfrm>
            <a:off x="1977008" y="2508920"/>
            <a:ext cx="914400" cy="838200"/>
          </a:xfrm>
          <a:prstGeom prst="ellipse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Text Box 10"/>
          <p:cNvSpPr txBox="1">
            <a:spLocks noChangeArrowheads="1"/>
          </p:cNvSpPr>
          <p:nvPr/>
        </p:nvSpPr>
        <p:spPr bwMode="auto">
          <a:xfrm>
            <a:off x="1355725" y="955675"/>
            <a:ext cx="15621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0000"/>
                </a:solidFill>
              </a:rPr>
              <a:t>One device</a:t>
            </a:r>
          </a:p>
        </p:txBody>
      </p:sp>
      <p:sp>
        <p:nvSpPr>
          <p:cNvPr id="10254" name="Line 11"/>
          <p:cNvSpPr>
            <a:spLocks noChangeShapeType="1"/>
          </p:cNvSpPr>
          <p:nvPr/>
        </p:nvSpPr>
        <p:spPr bwMode="auto">
          <a:xfrm>
            <a:off x="2053208" y="1289720"/>
            <a:ext cx="304800" cy="1143000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99AF7-DA7F-46F0-B0E3-DE586E9C932E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5632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19075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Events</a:t>
            </a: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340768"/>
            <a:ext cx="7772400" cy="47244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Another way to write applications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Applications do not poll any more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The device server informs the applications that “something” has happened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GB" dirty="0" smtClean="0"/>
              <a:t>Polling done by the device server polling thread(s)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28AA66-84D9-44B0-85F5-8D16A74980E0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5734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76250"/>
            <a:ext cx="7772400" cy="703263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Events</a:t>
            </a:r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412776"/>
            <a:ext cx="7772400" cy="4572000"/>
          </a:xfrm>
        </p:spPr>
        <p:txBody>
          <a:bodyPr>
            <a:normAutofit lnSpcReduction="10000"/>
          </a:bodyPr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Until tango v7 One Notification service daemon (</a:t>
            </a:r>
            <a:r>
              <a:rPr lang="en-US" dirty="0" err="1" smtClean="0"/>
              <a:t>notifd</a:t>
            </a:r>
            <a:r>
              <a:rPr lang="en-US" dirty="0" smtClean="0"/>
              <a:t>) running on each host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Event propagation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The event is sent from the server to the notification service</a:t>
            </a:r>
          </a:p>
          <a:p>
            <a:pPr lvl="2" eaLnBrk="1" hangingPunct="1">
              <a:buFont typeface="Arial" charset="0"/>
              <a:buChar char="–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When detected by the polling thread(s) </a:t>
            </a:r>
          </a:p>
          <a:p>
            <a:pPr lvl="2" eaLnBrk="1" hangingPunct="1">
              <a:buFont typeface="Arial" charset="0"/>
              <a:buChar char="–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On request in the code (</a:t>
            </a:r>
            <a:r>
              <a:rPr lang="en-US" dirty="0" err="1" smtClean="0"/>
              <a:t>push_event</a:t>
            </a:r>
            <a:r>
              <a:rPr lang="en-US" dirty="0" smtClean="0"/>
              <a:t>() call family)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The notification service sends the event to all the registered client(s)</a:t>
            </a:r>
          </a:p>
          <a:p>
            <a:pPr marL="338138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  <a:defRPr/>
            </a:pPr>
            <a:r>
              <a:rPr lang="en-US" dirty="0" smtClean="0"/>
              <a:t>Since V8 Server sends itself events via </a:t>
            </a:r>
            <a:r>
              <a:rPr lang="en-US" dirty="0" err="1" smtClean="0"/>
              <a:t>ZMQ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EA58A-2042-481C-9C42-22DA28CFC2C9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1066800" y="381000"/>
            <a:ext cx="77724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>
                <a:solidFill>
                  <a:srgbClr val="000000"/>
                </a:solidFill>
              </a:rPr>
              <a:t>Events</a:t>
            </a:r>
          </a:p>
        </p:txBody>
      </p:sp>
      <p:sp>
        <p:nvSpPr>
          <p:cNvPr id="58373" name="Rectangle 2"/>
          <p:cNvSpPr>
            <a:spLocks noChangeArrowheads="1"/>
          </p:cNvSpPr>
          <p:nvPr/>
        </p:nvSpPr>
        <p:spPr bwMode="auto">
          <a:xfrm>
            <a:off x="539552" y="1124744"/>
            <a:ext cx="77724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8138" indent="-338138">
              <a:spcBef>
                <a:spcPts val="700"/>
              </a:spcBef>
              <a:buClr>
                <a:srgbClr val="9999FF"/>
              </a:buClr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Only available on attributes!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Does not requires any changes in the device server code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Based on callbacks. The client callback is executed when an event is received</a:t>
            </a:r>
          </a:p>
          <a:p>
            <a:pPr marL="738188" lvl="1" indent="-280988">
              <a:spcBef>
                <a:spcPts val="600"/>
              </a:spcBef>
              <a:buClr>
                <a:srgbClr val="9999FF"/>
              </a:buClr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Event data or an error stack in case of an exception</a:t>
            </a:r>
          </a:p>
          <a:p>
            <a:pPr marL="338138" indent="-338138">
              <a:spcBef>
                <a:spcPts val="700"/>
              </a:spcBef>
              <a:buClr>
                <a:srgbClr val="9999FF"/>
              </a:buClr>
              <a:buFont typeface="Wingdings" pitchFamily="2" charset="2"/>
              <a:buChar char="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6 types of events</a:t>
            </a:r>
          </a:p>
          <a:p>
            <a:pPr marL="738188" lvl="1" indent="-280988">
              <a:spcBef>
                <a:spcPts val="600"/>
              </a:spcBef>
              <a:buClr>
                <a:srgbClr val="9999FF"/>
              </a:buClr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Periodic, Change, Archive</a:t>
            </a:r>
          </a:p>
          <a:p>
            <a:pPr marL="738188" lvl="1" indent="-280988">
              <a:spcBef>
                <a:spcPts val="600"/>
              </a:spcBef>
              <a:buClr>
                <a:srgbClr val="9999FF"/>
              </a:buClr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Attribute configuration change, Data ready</a:t>
            </a:r>
          </a:p>
          <a:p>
            <a:pPr marL="738188" lvl="1" indent="-280988">
              <a:spcBef>
                <a:spcPts val="600"/>
              </a:spcBef>
              <a:buClr>
                <a:srgbClr val="9999FF"/>
              </a:buClr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User defined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09/10/2011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Tango Workshop - ICALEPCS 2011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6723C-B4F7-4CA6-9B6F-1DCF8E5AB8F2}" type="slidenum">
              <a:rPr lang="en-GB" smtClean="0"/>
              <a:pPr>
                <a:defRPr/>
              </a:pPr>
              <a:t>53</a:t>
            </a:fld>
            <a:endParaRPr lang="en-GB"/>
          </a:p>
        </p:txBody>
      </p:sp>
      <p:sp>
        <p:nvSpPr>
          <p:cNvPr id="59397" name="Rectangle 1"/>
          <p:cNvSpPr>
            <a:spLocks noChangeArrowheads="1"/>
          </p:cNvSpPr>
          <p:nvPr/>
        </p:nvSpPr>
        <p:spPr bwMode="auto">
          <a:xfrm>
            <a:off x="1066800" y="381000"/>
            <a:ext cx="77724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 b="1">
                <a:solidFill>
                  <a:srgbClr val="000000"/>
                </a:solidFill>
              </a:rPr>
              <a:t>Events: inside the server</a:t>
            </a:r>
          </a:p>
        </p:txBody>
      </p:sp>
      <p:sp>
        <p:nvSpPr>
          <p:cNvPr id="59398" name="Rectangle 5"/>
          <p:cNvSpPr>
            <a:spLocks noChangeArrowheads="1"/>
          </p:cNvSpPr>
          <p:nvPr/>
        </p:nvSpPr>
        <p:spPr bwMode="auto">
          <a:xfrm>
            <a:off x="3048000" y="3124200"/>
            <a:ext cx="2438400" cy="2057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3048000" y="3733800"/>
            <a:ext cx="2286000" cy="381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dirty="0"/>
              <a:t>Buffer</a:t>
            </a:r>
          </a:p>
        </p:txBody>
      </p:sp>
      <p:sp>
        <p:nvSpPr>
          <p:cNvPr id="59400" name="Oval 8"/>
          <p:cNvSpPr>
            <a:spLocks noChangeArrowheads="1"/>
          </p:cNvSpPr>
          <p:nvPr/>
        </p:nvSpPr>
        <p:spPr bwMode="auto">
          <a:xfrm>
            <a:off x="3276600" y="5486400"/>
            <a:ext cx="2209800" cy="6096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r>
              <a:rPr lang="en-US"/>
              <a:t>Hw</a:t>
            </a:r>
          </a:p>
        </p:txBody>
      </p:sp>
      <p:sp>
        <p:nvSpPr>
          <p:cNvPr id="59401" name="Curved Up Arrow 9"/>
          <p:cNvSpPr>
            <a:spLocks noChangeArrowheads="1"/>
          </p:cNvSpPr>
          <p:nvPr/>
        </p:nvSpPr>
        <p:spPr bwMode="auto">
          <a:xfrm>
            <a:off x="3276600" y="4114800"/>
            <a:ext cx="2057400" cy="1295400"/>
          </a:xfrm>
          <a:prstGeom prst="curvedUpArrow">
            <a:avLst>
              <a:gd name="adj1" fmla="val 25000"/>
              <a:gd name="adj2" fmla="val 50000"/>
              <a:gd name="adj3" fmla="val 2029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3124200" y="4495800"/>
            <a:ext cx="3048000" cy="609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dirty="0"/>
              <a:t>Polling thread</a:t>
            </a:r>
          </a:p>
        </p:txBody>
      </p:sp>
      <p:sp>
        <p:nvSpPr>
          <p:cNvPr id="59403" name="Curved Up Arrow 10"/>
          <p:cNvSpPr>
            <a:spLocks noChangeArrowheads="1"/>
          </p:cNvSpPr>
          <p:nvPr/>
        </p:nvSpPr>
        <p:spPr bwMode="auto">
          <a:xfrm>
            <a:off x="3276600" y="2286000"/>
            <a:ext cx="990600" cy="1371600"/>
          </a:xfrm>
          <a:prstGeom prst="curvedUp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-9694630">
            <a:off x="5857875" y="1890713"/>
            <a:ext cx="381000" cy="2895600"/>
          </a:xfrm>
          <a:prstGeom prst="lightningBolt">
            <a:avLst/>
          </a:prstGeom>
          <a:solidFill>
            <a:schemeClr val="accent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TextBox 12"/>
          <p:cNvSpPr txBox="1">
            <a:spLocks noChangeArrowheads="1"/>
          </p:cNvSpPr>
          <p:nvPr/>
        </p:nvSpPr>
        <p:spPr bwMode="auto">
          <a:xfrm>
            <a:off x="5715000" y="3352800"/>
            <a:ext cx="3124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Analyze buffer history</a:t>
            </a:r>
          </a:p>
          <a:p>
            <a:r>
              <a:rPr lang="en-US"/>
              <a:t>Push Event</a:t>
            </a:r>
          </a:p>
        </p:txBody>
      </p:sp>
      <p:sp>
        <p:nvSpPr>
          <p:cNvPr id="59406" name="TextBox 13"/>
          <p:cNvSpPr txBox="1">
            <a:spLocks noChangeArrowheads="1"/>
          </p:cNvSpPr>
          <p:nvPr/>
        </p:nvSpPr>
        <p:spPr bwMode="auto">
          <a:xfrm>
            <a:off x="2133600" y="1600200"/>
            <a:ext cx="5735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Nothing to program by the server developer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 jive</a:t>
            </a:r>
          </a:p>
        </p:txBody>
      </p:sp>
      <p:sp>
        <p:nvSpPr>
          <p:cNvPr id="6041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Polling</a:t>
            </a:r>
          </a:p>
          <a:p>
            <a:r>
              <a:rPr lang="en-US" smtClean="0"/>
              <a:t>Events</a:t>
            </a:r>
          </a:p>
          <a:p>
            <a:r>
              <a:rPr lang="en-US" smtClean="0"/>
              <a:t>Properties</a:t>
            </a:r>
          </a:p>
          <a:p>
            <a:r>
              <a:rPr lang="en-US" smtClean="0"/>
              <a:t>Attribute config</a:t>
            </a:r>
          </a:p>
          <a:p>
            <a:r>
              <a:rPr lang="en-US" smtClean="0"/>
              <a:t>atkpanel</a:t>
            </a:r>
          </a:p>
          <a:p>
            <a:r>
              <a:rPr lang="en-US" smtClean="0"/>
              <a:t>Device test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09/10/2011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Tango Workshop - ICALEPCS 2011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19EB5-0C4A-4586-9753-B00C07BA2B3F}" type="slidenum">
              <a:rPr lang="en-GB" smtClean="0"/>
              <a:pPr>
                <a:defRPr/>
              </a:pPr>
              <a:t>54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34BC5-1FF3-4E6C-A229-3BD59D3F8B9F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6144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810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Events (client side)</a:t>
            </a:r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628800"/>
            <a:ext cx="7772400" cy="40386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Event subscription with the  </a:t>
            </a:r>
            <a:r>
              <a:rPr lang="en-US" i="1" dirty="0" err="1" smtClean="0"/>
              <a:t>DeviceProxy.subscribe_event</a:t>
            </a:r>
            <a:r>
              <a:rPr lang="en-US" i="1" dirty="0" smtClean="0"/>
              <a:t>()</a:t>
            </a:r>
            <a:r>
              <a:rPr lang="en-US" dirty="0" smtClean="0"/>
              <a:t> method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Event un-subscription with the </a:t>
            </a:r>
            <a:r>
              <a:rPr lang="en-US" dirty="0" err="1" smtClean="0"/>
              <a:t>DeviceProxy.</a:t>
            </a:r>
            <a:r>
              <a:rPr lang="en-US" i="1" dirty="0" err="1" smtClean="0"/>
              <a:t>unsubscribe_event</a:t>
            </a:r>
            <a:r>
              <a:rPr lang="en-US" i="1" dirty="0" smtClean="0"/>
              <a:t>()</a:t>
            </a:r>
            <a:r>
              <a:rPr lang="en-US" dirty="0" smtClean="0"/>
              <a:t> method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Call-back idem to asynchronous call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Already implemented in ATK and TAURUS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29F67-52E5-4965-874D-AC9466B7AE1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268" name="Rectangle 1"/>
          <p:cNvSpPr>
            <a:spLocks noChangeArrowheads="1"/>
          </p:cNvSpPr>
          <p:nvPr/>
        </p:nvSpPr>
        <p:spPr bwMode="auto">
          <a:xfrm>
            <a:off x="1104900" y="304800"/>
            <a:ext cx="80391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>
                <a:solidFill>
                  <a:srgbClr val="000000"/>
                </a:solidFill>
              </a:rPr>
              <a:t>A sophisticated device (RF cavity)</a:t>
            </a: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295400"/>
            <a:ext cx="6092825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270" name="Oval 3"/>
          <p:cNvSpPr>
            <a:spLocks noChangeArrowheads="1"/>
          </p:cNvSpPr>
          <p:nvPr/>
        </p:nvSpPr>
        <p:spPr bwMode="auto">
          <a:xfrm>
            <a:off x="2286000" y="1981200"/>
            <a:ext cx="4953000" cy="2209800"/>
          </a:xfrm>
          <a:prstGeom prst="ellipse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7756525" y="2860675"/>
            <a:ext cx="1173163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0000"/>
                </a:solidFill>
              </a:rPr>
              <a:t>another </a:t>
            </a:r>
          </a:p>
          <a:p>
            <a: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0000"/>
                </a:solidFill>
              </a:rPr>
              <a:t>device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ABBFA-BC10-4561-9956-AB1CB3B549E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229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57200"/>
            <a:ext cx="7772400" cy="9144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The Tango Class</a:t>
            </a: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556792"/>
            <a:ext cx="7772400" cy="44958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Every device belongs to a Tango class (not a computing language class)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Every device inherits from the same root class (</a:t>
            </a:r>
            <a:r>
              <a:rPr lang="en-US" dirty="0" err="1" smtClean="0"/>
              <a:t>DeviceImpl</a:t>
            </a:r>
            <a:r>
              <a:rPr lang="en-US" dirty="0" smtClean="0"/>
              <a:t> class)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A Tango class implements the necessary features to control one kind of equipment</a:t>
            </a:r>
          </a:p>
          <a:p>
            <a:pPr marL="738188" lvl="1" indent="-28098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Example : The Agilent 4395a spectrum analyzer controlled via its GPIB interface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FCBB9-AC6A-45E2-B2B4-14B3D7B0AA7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331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286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The Tango Device Server</a:t>
            </a: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196752"/>
            <a:ext cx="7772400" cy="1143000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A Tango device server is the process where the Tango class(</a:t>
            </a:r>
            <a:r>
              <a:rPr lang="en-US" dirty="0" err="1" smtClean="0"/>
              <a:t>es</a:t>
            </a:r>
            <a:r>
              <a:rPr lang="en-US" dirty="0" smtClean="0"/>
              <a:t>) are running.</a:t>
            </a: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752600" y="3352800"/>
            <a:ext cx="2514600" cy="1905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Oval 5"/>
          <p:cNvSpPr>
            <a:spLocks noChangeArrowheads="1"/>
          </p:cNvSpPr>
          <p:nvPr/>
        </p:nvSpPr>
        <p:spPr bwMode="auto">
          <a:xfrm>
            <a:off x="1981200" y="3962400"/>
            <a:ext cx="914400" cy="9144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6"/>
          <p:cNvSpPr>
            <a:spLocks noChangeArrowheads="1"/>
          </p:cNvSpPr>
          <p:nvPr/>
        </p:nvSpPr>
        <p:spPr bwMode="auto">
          <a:xfrm>
            <a:off x="3200400" y="3962400"/>
            <a:ext cx="914400" cy="9144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2057400" y="3429000"/>
            <a:ext cx="192246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Tango device class A</a:t>
            </a:r>
          </a:p>
        </p:txBody>
      </p:sp>
      <p:sp>
        <p:nvSpPr>
          <p:cNvPr id="13322" name="Rectangle 11"/>
          <p:cNvSpPr>
            <a:spLocks noChangeArrowheads="1"/>
          </p:cNvSpPr>
          <p:nvPr/>
        </p:nvSpPr>
        <p:spPr bwMode="auto">
          <a:xfrm>
            <a:off x="4419600" y="3352800"/>
            <a:ext cx="2971800" cy="1905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4779963" y="3429000"/>
            <a:ext cx="2268537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>
                <a:solidFill>
                  <a:srgbClr val="000000"/>
                </a:solidFill>
              </a:rPr>
              <a:t>Tango device class B</a:t>
            </a:r>
          </a:p>
        </p:txBody>
      </p:sp>
      <p:sp>
        <p:nvSpPr>
          <p:cNvPr id="13324" name="Text Box 14"/>
          <p:cNvSpPr txBox="1">
            <a:spLocks noChangeArrowheads="1"/>
          </p:cNvSpPr>
          <p:nvPr/>
        </p:nvSpPr>
        <p:spPr bwMode="auto">
          <a:xfrm>
            <a:off x="6400800" y="4191000"/>
            <a:ext cx="879475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Device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id4/mot/3</a:t>
            </a:r>
          </a:p>
        </p:txBody>
      </p:sp>
      <p:sp>
        <p:nvSpPr>
          <p:cNvPr id="13325" name="Oval 15"/>
          <p:cNvSpPr>
            <a:spLocks noChangeArrowheads="1"/>
          </p:cNvSpPr>
          <p:nvPr/>
        </p:nvSpPr>
        <p:spPr bwMode="auto">
          <a:xfrm>
            <a:off x="4572000" y="4114800"/>
            <a:ext cx="838200" cy="7620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6"/>
          <p:cNvSpPr>
            <a:spLocks noChangeArrowheads="1"/>
          </p:cNvSpPr>
          <p:nvPr/>
        </p:nvSpPr>
        <p:spPr bwMode="auto">
          <a:xfrm>
            <a:off x="6400800" y="4114800"/>
            <a:ext cx="838200" cy="7620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7"/>
          <p:cNvSpPr>
            <a:spLocks noChangeArrowheads="1"/>
          </p:cNvSpPr>
          <p:nvPr/>
        </p:nvSpPr>
        <p:spPr bwMode="auto">
          <a:xfrm>
            <a:off x="5486400" y="4114800"/>
            <a:ext cx="838200" cy="7620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9"/>
          <p:cNvSpPr>
            <a:spLocks noChangeArrowheads="1"/>
          </p:cNvSpPr>
          <p:nvPr/>
        </p:nvSpPr>
        <p:spPr bwMode="auto">
          <a:xfrm>
            <a:off x="827584" y="2564904"/>
            <a:ext cx="6858000" cy="35814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Text Box 20"/>
          <p:cNvSpPr txBox="1">
            <a:spLocks noChangeArrowheads="1"/>
          </p:cNvSpPr>
          <p:nvPr/>
        </p:nvSpPr>
        <p:spPr bwMode="auto">
          <a:xfrm>
            <a:off x="3048000" y="2667000"/>
            <a:ext cx="29511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>
                <a:solidFill>
                  <a:srgbClr val="000000"/>
                </a:solidFill>
              </a:rPr>
              <a:t>A Tango device server</a:t>
            </a:r>
          </a:p>
        </p:txBody>
      </p:sp>
      <p:sp>
        <p:nvSpPr>
          <p:cNvPr id="13330" name="Text Box 21"/>
          <p:cNvSpPr txBox="1">
            <a:spLocks noChangeArrowheads="1"/>
          </p:cNvSpPr>
          <p:nvPr/>
        </p:nvSpPr>
        <p:spPr bwMode="auto">
          <a:xfrm>
            <a:off x="2514600" y="5334000"/>
            <a:ext cx="424815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000">
                <a:solidFill>
                  <a:srgbClr val="000000"/>
                </a:solidFill>
              </a:rPr>
              <a:t>“ps” command shows one device server</a:t>
            </a:r>
          </a:p>
        </p:txBody>
      </p:sp>
      <p:sp>
        <p:nvSpPr>
          <p:cNvPr id="13331" name="Text Box 8"/>
          <p:cNvSpPr txBox="1">
            <a:spLocks noChangeArrowheads="1"/>
          </p:cNvSpPr>
          <p:nvPr/>
        </p:nvSpPr>
        <p:spPr bwMode="auto">
          <a:xfrm>
            <a:off x="2057400" y="4191000"/>
            <a:ext cx="838200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Device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sr/v-ip/1</a:t>
            </a:r>
          </a:p>
        </p:txBody>
      </p:sp>
      <p:sp>
        <p:nvSpPr>
          <p:cNvPr id="13332" name="Text Box 8"/>
          <p:cNvSpPr txBox="1">
            <a:spLocks noChangeArrowheads="1"/>
          </p:cNvSpPr>
          <p:nvPr/>
        </p:nvSpPr>
        <p:spPr bwMode="auto">
          <a:xfrm>
            <a:off x="3276600" y="4191000"/>
            <a:ext cx="838200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Device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sr/v-ip/2</a:t>
            </a:r>
          </a:p>
        </p:txBody>
      </p:sp>
      <p:sp>
        <p:nvSpPr>
          <p:cNvPr id="13333" name="Text Box 14"/>
          <p:cNvSpPr txBox="1">
            <a:spLocks noChangeArrowheads="1"/>
          </p:cNvSpPr>
          <p:nvPr/>
        </p:nvSpPr>
        <p:spPr bwMode="auto">
          <a:xfrm>
            <a:off x="5486400" y="4191000"/>
            <a:ext cx="879475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Device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id4/mot/1</a:t>
            </a:r>
          </a:p>
        </p:txBody>
      </p:sp>
      <p:sp>
        <p:nvSpPr>
          <p:cNvPr id="13334" name="Text Box 14"/>
          <p:cNvSpPr txBox="1">
            <a:spLocks noChangeArrowheads="1"/>
          </p:cNvSpPr>
          <p:nvPr/>
        </p:nvSpPr>
        <p:spPr bwMode="auto">
          <a:xfrm>
            <a:off x="4572000" y="4191000"/>
            <a:ext cx="879475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Device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400">
                <a:solidFill>
                  <a:srgbClr val="000000"/>
                </a:solidFill>
              </a:rPr>
              <a:t>id4/mot/1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09/10/2011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C96EF-6809-444D-9F27-9BB4934D6913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434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173163" y="457200"/>
            <a:ext cx="7772400" cy="762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mtClean="0"/>
              <a:t>The Tango Device Server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484784"/>
            <a:ext cx="7772400" cy="4702175"/>
          </a:xfrm>
        </p:spPr>
        <p:txBody>
          <a:bodyPr/>
          <a:lstStyle/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Tango uses a database to configure a device server process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Device number and names for a Tango class are defined within the database </a:t>
            </a:r>
            <a:r>
              <a:rPr lang="en-US" b="1" dirty="0" smtClean="0"/>
              <a:t>not in the code</a:t>
            </a:r>
            <a:r>
              <a:rPr lang="en-US" dirty="0" smtClean="0"/>
              <a:t>.</a:t>
            </a:r>
          </a:p>
          <a:p>
            <a:pPr marL="338138" indent="-338138" eaLnBrk="1" hangingPunct="1">
              <a:buFont typeface="Wingdings" pitchFamily="2" charset="2"/>
              <a:buChar char="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Which Tango class(</a:t>
            </a:r>
            <a:r>
              <a:rPr lang="en-US" dirty="0" err="1" smtClean="0"/>
              <a:t>es</a:t>
            </a:r>
            <a:r>
              <a:rPr lang="en-US" dirty="0" smtClean="0"/>
              <a:t>) are part of a device server process is defined in the database but also in the code</a:t>
            </a:r>
          </a:p>
          <a:p>
            <a:pPr marL="738188" lvl="1" indent="-338138" eaLnBrk="1" hangingPunct="1"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dirty="0" smtClean="0"/>
              <a:t>Classes have to be linked in the executable</a:t>
            </a:r>
          </a:p>
          <a:p>
            <a:pPr marL="338138" indent="-338138" eaLnBrk="1" hangingPunct="1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 dirty="0" smtClean="0"/>
          </a:p>
          <a:p>
            <a:pPr marL="338138" indent="-338138" eaLnBrk="1" hangingPunct="1">
              <a:spcBef>
                <a:spcPts val="6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Tango Workshop - ICALEPCS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2691</Words>
  <Application>Microsoft Office PowerPoint</Application>
  <PresentationFormat>On-screen Show (4:3)</PresentationFormat>
  <Paragraphs>743</Paragraphs>
  <Slides>55</Slides>
  <Notes>46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Tango Basics</vt:lpstr>
      <vt:lpstr>What is Tango?</vt:lpstr>
      <vt:lpstr>Slide 3</vt:lpstr>
      <vt:lpstr>The Tango Device</vt:lpstr>
      <vt:lpstr>Slide 5</vt:lpstr>
      <vt:lpstr>Slide 6</vt:lpstr>
      <vt:lpstr>The Tango Class</vt:lpstr>
      <vt:lpstr>The Tango Device Server</vt:lpstr>
      <vt:lpstr>The Tango Device Server</vt:lpstr>
      <vt:lpstr>The Tango Device Server</vt:lpstr>
      <vt:lpstr>The Tango Device Server</vt:lpstr>
      <vt:lpstr>Device server startup sequence</vt:lpstr>
      <vt:lpstr>Device server startup sequence</vt:lpstr>
      <vt:lpstr>Steady state situation </vt:lpstr>
      <vt:lpstr>A minimum Tango System</vt:lpstr>
      <vt:lpstr>A minimum Tango System</vt:lpstr>
      <vt:lpstr>Demo jive</vt:lpstr>
      <vt:lpstr>STARTER</vt:lpstr>
      <vt:lpstr>Tango Basics:  a device server </vt:lpstr>
      <vt:lpstr>TANGO devices</vt:lpstr>
      <vt:lpstr>TANGO devices</vt:lpstr>
      <vt:lpstr>Commands &amp; Attributes</vt:lpstr>
      <vt:lpstr>Commands</vt:lpstr>
      <vt:lpstr>Attributes</vt:lpstr>
      <vt:lpstr>Attributes</vt:lpstr>
      <vt:lpstr>DEMO test device</vt:lpstr>
      <vt:lpstr>Attribute Configuration</vt:lpstr>
      <vt:lpstr>Attribute Configuration</vt:lpstr>
      <vt:lpstr>Attribute Configuration</vt:lpstr>
      <vt:lpstr>Attribute Configuration</vt:lpstr>
      <vt:lpstr>Demo atkpanel</vt:lpstr>
      <vt:lpstr>States</vt:lpstr>
      <vt:lpstr>Properties</vt:lpstr>
      <vt:lpstr>Demo jive</vt:lpstr>
      <vt:lpstr>Automatically added Commands &amp; Attributes</vt:lpstr>
      <vt:lpstr>Design a device  DEMO Pogo icepap</vt:lpstr>
      <vt:lpstr>Demo debug</vt:lpstr>
      <vt:lpstr>Slide 38</vt:lpstr>
      <vt:lpstr>Synchronous Calls</vt:lpstr>
      <vt:lpstr>Synchronous Calls</vt:lpstr>
      <vt:lpstr>Synchronous Calls</vt:lpstr>
      <vt:lpstr>Synchronous Calls</vt:lpstr>
      <vt:lpstr>Synchronous Calls</vt:lpstr>
      <vt:lpstr>Error Management</vt:lpstr>
      <vt:lpstr>Error Management</vt:lpstr>
      <vt:lpstr>Asynchronous Calls</vt:lpstr>
      <vt:lpstr>Group Calls</vt:lpstr>
      <vt:lpstr>Group Calls</vt:lpstr>
      <vt:lpstr>TANGO Communication</vt:lpstr>
      <vt:lpstr>Events</vt:lpstr>
      <vt:lpstr>Events</vt:lpstr>
      <vt:lpstr>Slide 52</vt:lpstr>
      <vt:lpstr>Slide 53</vt:lpstr>
      <vt:lpstr>Demo jive</vt:lpstr>
      <vt:lpstr>Events (client side)</vt:lpstr>
    </vt:vector>
  </TitlesOfParts>
  <Company>ESRF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REGIS</dc:creator>
  <cp:lastModifiedBy>CHAIZE Jean-Michel</cp:lastModifiedBy>
  <cp:revision>4</cp:revision>
  <dcterms:created xsi:type="dcterms:W3CDTF">2013-06-20T07:15:57Z</dcterms:created>
  <dcterms:modified xsi:type="dcterms:W3CDTF">2014-12-16T18:46:43Z</dcterms:modified>
</cp:coreProperties>
</file>